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notesSlides/notesSlide28.xml" ContentType="application/vnd.openxmlformats-officedocument.presentationml.notesSlide+xml"/>
  <Override PartName="/ppt/charts/chart2.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94" r:id="rId3"/>
    <p:sldId id="296" r:id="rId4"/>
    <p:sldId id="295" r:id="rId5"/>
    <p:sldId id="292" r:id="rId6"/>
    <p:sldId id="293" r:id="rId7"/>
    <p:sldId id="290" r:id="rId8"/>
    <p:sldId id="291" r:id="rId9"/>
    <p:sldId id="297" r:id="rId10"/>
    <p:sldId id="270" r:id="rId11"/>
    <p:sldId id="283" r:id="rId12"/>
    <p:sldId id="271" r:id="rId13"/>
    <p:sldId id="272" r:id="rId14"/>
    <p:sldId id="284" r:id="rId15"/>
    <p:sldId id="282" r:id="rId16"/>
    <p:sldId id="273" r:id="rId17"/>
    <p:sldId id="281" r:id="rId18"/>
    <p:sldId id="274" r:id="rId19"/>
    <p:sldId id="285" r:id="rId20"/>
    <p:sldId id="286" r:id="rId21"/>
    <p:sldId id="287" r:id="rId22"/>
    <p:sldId id="288" r:id="rId23"/>
    <p:sldId id="289" r:id="rId24"/>
    <p:sldId id="275" r:id="rId25"/>
    <p:sldId id="276" r:id="rId26"/>
    <p:sldId id="298" r:id="rId27"/>
    <p:sldId id="277" r:id="rId28"/>
    <p:sldId id="278" r:id="rId29"/>
    <p:sldId id="279" r:id="rId30"/>
    <p:sldId id="280" r:id="rId31"/>
  </p:sldIdLst>
  <p:sldSz cx="12192000" cy="685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71671" autoAdjust="0"/>
  </p:normalViewPr>
  <p:slideViewPr>
    <p:cSldViewPr snapToGrid="0" snapToObjects="1">
      <p:cViewPr varScale="1">
        <p:scale>
          <a:sx n="72" d="100"/>
          <a:sy n="72" d="100"/>
        </p:scale>
        <p:origin x="780" y="60"/>
      </p:cViewPr>
      <p:guideLst/>
    </p:cSldViewPr>
  </p:slideViewPr>
  <p:notesTextViewPr>
    <p:cViewPr>
      <p:scale>
        <a:sx n="1" d="1"/>
        <a:sy n="1" d="1"/>
      </p:scale>
      <p:origin x="0" y="0"/>
    </p:cViewPr>
  </p:notesTextViewPr>
  <p:notesViewPr>
    <p:cSldViewPr snapToGrid="0" snapToObjects="1">
      <p:cViewPr varScale="1">
        <p:scale>
          <a:sx n="83" d="100"/>
          <a:sy n="83" d="100"/>
        </p:scale>
        <p:origin x="389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Kratzer" userId="7cb6a69c-97e8-4965-a9e9-9a85b0cf7413" providerId="ADAL" clId="{B29C561D-7E29-494A-ABE1-67FF1E0AF307}"/>
    <pc:docChg chg="modSld">
      <pc:chgData name="David Kratzer" userId="7cb6a69c-97e8-4965-a9e9-9a85b0cf7413" providerId="ADAL" clId="{B29C561D-7E29-494A-ABE1-67FF1E0AF307}" dt="2026-10-16T12:36:34.008" v="212" actId="14100"/>
      <pc:docMkLst>
        <pc:docMk/>
      </pc:docMkLst>
      <pc:sldChg chg="modSp mod modNotesTx">
        <pc:chgData name="David Kratzer" userId="7cb6a69c-97e8-4965-a9e9-9a85b0cf7413" providerId="ADAL" clId="{B29C561D-7E29-494A-ABE1-67FF1E0AF307}" dt="2026-10-14T17:48:54.960" v="211" actId="20577"/>
        <pc:sldMkLst>
          <pc:docMk/>
          <pc:sldMk cId="0" sldId="272"/>
        </pc:sldMkLst>
        <pc:spChg chg="mod">
          <ac:chgData name="David Kratzer" userId="7cb6a69c-97e8-4965-a9e9-9a85b0cf7413" providerId="ADAL" clId="{B29C561D-7E29-494A-ABE1-67FF1E0AF307}" dt="2026-10-14T15:57:47.134" v="182" actId="20577"/>
          <ac:spMkLst>
            <pc:docMk/>
            <pc:sldMk cId="0" sldId="272"/>
            <ac:spMk id="11" creationId="{00000000-0000-0000-0000-000000000000}"/>
          </ac:spMkLst>
        </pc:spChg>
        <pc:graphicFrameChg chg="modGraphic">
          <ac:chgData name="David Kratzer" userId="7cb6a69c-97e8-4965-a9e9-9a85b0cf7413" providerId="ADAL" clId="{B29C561D-7E29-494A-ABE1-67FF1E0AF307}" dt="2026-10-14T17:48:54.960" v="211" actId="20577"/>
          <ac:graphicFrameMkLst>
            <pc:docMk/>
            <pc:sldMk cId="0" sldId="272"/>
            <ac:graphicFrameMk id="10" creationId="{00000000-0000-0000-0000-000000000000}"/>
          </ac:graphicFrameMkLst>
        </pc:graphicFrameChg>
      </pc:sldChg>
      <pc:sldChg chg="modSp mod">
        <pc:chgData name="David Kratzer" userId="7cb6a69c-97e8-4965-a9e9-9a85b0cf7413" providerId="ADAL" clId="{B29C561D-7E29-494A-ABE1-67FF1E0AF307}" dt="2026-10-16T12:36:34.008" v="212" actId="14100"/>
        <pc:sldMkLst>
          <pc:docMk/>
          <pc:sldMk cId="0" sldId="298"/>
        </pc:sldMkLst>
        <pc:graphicFrameChg chg="mod modGraphic">
          <ac:chgData name="David Kratzer" userId="7cb6a69c-97e8-4965-a9e9-9a85b0cf7413" providerId="ADAL" clId="{B29C561D-7E29-494A-ABE1-67FF1E0AF307}" dt="2026-10-16T12:36:34.008" v="212" actId="14100"/>
          <ac:graphicFrameMkLst>
            <pc:docMk/>
            <pc:sldMk cId="0" sldId="298"/>
            <ac:graphicFrameMk id="6"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Budget as is</c:v>
                </c:pt>
              </c:strCache>
            </c:strRef>
          </c:tx>
          <c:spPr>
            <a:ln w="31750">
              <a:solidFill>
                <a:srgbClr val="A6322B"/>
              </a:solidFill>
            </a:ln>
          </c:spPr>
          <c:marker>
            <c:symbol val="circle"/>
            <c:size val="7"/>
            <c:spPr>
              <a:solidFill>
                <a:srgbClr val="A6322B"/>
              </a:solidFill>
              <a:ln>
                <a:solidFill>
                  <a:srgbClr val="A6322B"/>
                </a:solidFill>
              </a:ln>
            </c:spPr>
          </c:marker>
          <c:dPt>
            <c:idx val="5"/>
            <c:marker>
              <c:spPr>
                <a:solidFill>
                  <a:srgbClr val="F5F4EC"/>
                </a:solidFill>
                <a:ln>
                  <a:solidFill>
                    <a:srgbClr val="A6322B"/>
                  </a:solidFill>
                </a:ln>
              </c:spPr>
            </c:marker>
            <c:bubble3D val="0"/>
            <c:spPr>
              <a:ln w="31750">
                <a:solidFill>
                  <a:srgbClr val="A6322B"/>
                </a:solidFill>
                <a:prstDash val="dash"/>
              </a:ln>
            </c:spPr>
            <c:extLst>
              <c:ext xmlns:c16="http://schemas.microsoft.com/office/drawing/2014/chart" uri="{C3380CC4-5D6E-409C-BE32-E72D297353CC}">
                <c16:uniqueId val="{00000001-6614-479F-B4B2-FED55303E25B}"/>
              </c:ext>
            </c:extLst>
          </c:dPt>
          <c:dPt>
            <c:idx val="6"/>
            <c:marker>
              <c:spPr>
                <a:solidFill>
                  <a:srgbClr val="F5F4EC"/>
                </a:solidFill>
                <a:ln>
                  <a:solidFill>
                    <a:srgbClr val="A6322B"/>
                  </a:solidFill>
                </a:ln>
              </c:spPr>
            </c:marker>
            <c:bubble3D val="0"/>
            <c:spPr>
              <a:ln w="31750">
                <a:solidFill>
                  <a:srgbClr val="A6322B"/>
                </a:solidFill>
                <a:prstDash val="dash"/>
              </a:ln>
            </c:spPr>
            <c:extLst>
              <c:ext xmlns:c16="http://schemas.microsoft.com/office/drawing/2014/chart" uri="{C3380CC4-5D6E-409C-BE32-E72D297353CC}">
                <c16:uniqueId val="{00000003-6614-479F-B4B2-FED55303E25B}"/>
              </c:ext>
            </c:extLst>
          </c:dPt>
          <c:dPt>
            <c:idx val="7"/>
            <c:marker>
              <c:spPr>
                <a:solidFill>
                  <a:srgbClr val="F5F4EC"/>
                </a:solidFill>
                <a:ln>
                  <a:solidFill>
                    <a:srgbClr val="A6322B"/>
                  </a:solidFill>
                </a:ln>
              </c:spPr>
            </c:marker>
            <c:bubble3D val="0"/>
            <c:spPr>
              <a:ln w="31750">
                <a:solidFill>
                  <a:srgbClr val="A6322B"/>
                </a:solidFill>
                <a:prstDash val="dash"/>
              </a:ln>
            </c:spPr>
            <c:extLst>
              <c:ext xmlns:c16="http://schemas.microsoft.com/office/drawing/2014/chart" uri="{C3380CC4-5D6E-409C-BE32-E72D297353CC}">
                <c16:uniqueId val="{00000005-6614-479F-B4B2-FED55303E25B}"/>
              </c:ext>
            </c:extLst>
          </c:dPt>
          <c:dPt>
            <c:idx val="8"/>
            <c:marker>
              <c:spPr>
                <a:solidFill>
                  <a:srgbClr val="F5F4EC"/>
                </a:solidFill>
                <a:ln>
                  <a:solidFill>
                    <a:srgbClr val="A6322B"/>
                  </a:solidFill>
                </a:ln>
              </c:spPr>
            </c:marker>
            <c:bubble3D val="0"/>
            <c:spPr>
              <a:ln w="31750">
                <a:solidFill>
                  <a:srgbClr val="A6322B"/>
                </a:solidFill>
                <a:prstDash val="dash"/>
              </a:ln>
            </c:spPr>
            <c:extLst>
              <c:ext xmlns:c16="http://schemas.microsoft.com/office/drawing/2014/chart" uri="{C3380CC4-5D6E-409C-BE32-E72D297353CC}">
                <c16:uniqueId val="{00000007-6614-479F-B4B2-FED55303E25B}"/>
              </c:ext>
            </c:extLst>
          </c:dPt>
          <c:dPt>
            <c:idx val="9"/>
            <c:marker>
              <c:spPr>
                <a:solidFill>
                  <a:srgbClr val="F5F4EC"/>
                </a:solidFill>
                <a:ln>
                  <a:solidFill>
                    <a:srgbClr val="A6322B"/>
                  </a:solidFill>
                </a:ln>
              </c:spPr>
            </c:marker>
            <c:bubble3D val="0"/>
            <c:spPr>
              <a:ln w="31750">
                <a:solidFill>
                  <a:srgbClr val="A6322B"/>
                </a:solidFill>
                <a:prstDash val="dash"/>
              </a:ln>
            </c:spPr>
            <c:extLst>
              <c:ext xmlns:c16="http://schemas.microsoft.com/office/drawing/2014/chart" uri="{C3380CC4-5D6E-409C-BE32-E72D297353CC}">
                <c16:uniqueId val="{00000009-6614-479F-B4B2-FED55303E25B}"/>
              </c:ext>
            </c:extLst>
          </c:dPt>
          <c:dLbls>
            <c:dLbl>
              <c:idx val="9"/>
              <c:spPr/>
              <c:txPr>
                <a:bodyPr/>
                <a:lstStyle/>
                <a:p>
                  <a:pPr>
                    <a:defRPr sz="1100" b="1">
                      <a:solidFill>
                        <a:srgbClr val="A6322B"/>
                      </a:solidFill>
                      <a:latin typeface="Public San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614-479F-B4B2-FED55303E25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Sheet1!$B$2:$B$11</c:f>
              <c:numCache>
                <c:formatCode>General</c:formatCode>
                <c:ptCount val="10"/>
                <c:pt idx="0">
                  <c:v>2.52</c:v>
                </c:pt>
                <c:pt idx="1">
                  <c:v>-1.85</c:v>
                </c:pt>
                <c:pt idx="2">
                  <c:v>-7.83</c:v>
                </c:pt>
                <c:pt idx="3">
                  <c:v>-14.7</c:v>
                </c:pt>
                <c:pt idx="4">
                  <c:v>-22.45</c:v>
                </c:pt>
                <c:pt idx="5">
                  <c:v>-31.15</c:v>
                </c:pt>
                <c:pt idx="6">
                  <c:v>-40.840000000000003</c:v>
                </c:pt>
                <c:pt idx="7">
                  <c:v>-51.57</c:v>
                </c:pt>
                <c:pt idx="8">
                  <c:v>-63.38</c:v>
                </c:pt>
                <c:pt idx="9">
                  <c:v>-76.33</c:v>
                </c:pt>
              </c:numCache>
            </c:numRef>
          </c:val>
          <c:smooth val="0"/>
          <c:extLst>
            <c:ext xmlns:c16="http://schemas.microsoft.com/office/drawing/2014/chart" uri="{C3380CC4-5D6E-409C-BE32-E72D297353CC}">
              <c16:uniqueId val="{0000000A-6614-479F-B4B2-FED55303E25B}"/>
            </c:ext>
          </c:extLst>
        </c:ser>
        <c:ser>
          <c:idx val="1"/>
          <c:order val="1"/>
          <c:tx>
            <c:strRef>
              <c:f>Sheet1!$C$1</c:f>
              <c:strCache>
                <c:ptCount val="1"/>
                <c:pt idx="0">
                  <c:v>19 mills + sewer transfer</c:v>
                </c:pt>
              </c:strCache>
            </c:strRef>
          </c:tx>
          <c:spPr>
            <a:ln w="31750">
              <a:solidFill>
                <a:srgbClr val="B07A12"/>
              </a:solidFill>
            </a:ln>
          </c:spPr>
          <c:marker>
            <c:symbol val="circle"/>
            <c:size val="7"/>
            <c:spPr>
              <a:solidFill>
                <a:srgbClr val="B07A12"/>
              </a:solidFill>
              <a:ln>
                <a:solidFill>
                  <a:srgbClr val="B07A12"/>
                </a:solidFill>
              </a:ln>
            </c:spPr>
          </c:marker>
          <c:dPt>
            <c:idx val="5"/>
            <c:marker>
              <c:spPr>
                <a:solidFill>
                  <a:srgbClr val="F5F4EC"/>
                </a:solidFill>
                <a:ln>
                  <a:solidFill>
                    <a:srgbClr val="B07A12"/>
                  </a:solidFill>
                </a:ln>
              </c:spPr>
            </c:marker>
            <c:bubble3D val="0"/>
            <c:spPr>
              <a:ln w="31750">
                <a:solidFill>
                  <a:srgbClr val="B07A12"/>
                </a:solidFill>
                <a:prstDash val="dash"/>
              </a:ln>
            </c:spPr>
            <c:extLst>
              <c:ext xmlns:c16="http://schemas.microsoft.com/office/drawing/2014/chart" uri="{C3380CC4-5D6E-409C-BE32-E72D297353CC}">
                <c16:uniqueId val="{0000000C-6614-479F-B4B2-FED55303E25B}"/>
              </c:ext>
            </c:extLst>
          </c:dPt>
          <c:dPt>
            <c:idx val="6"/>
            <c:marker>
              <c:spPr>
                <a:solidFill>
                  <a:srgbClr val="F5F4EC"/>
                </a:solidFill>
                <a:ln>
                  <a:solidFill>
                    <a:srgbClr val="B07A12"/>
                  </a:solidFill>
                </a:ln>
              </c:spPr>
            </c:marker>
            <c:bubble3D val="0"/>
            <c:spPr>
              <a:ln w="31750">
                <a:solidFill>
                  <a:srgbClr val="B07A12"/>
                </a:solidFill>
                <a:prstDash val="dash"/>
              </a:ln>
            </c:spPr>
            <c:extLst>
              <c:ext xmlns:c16="http://schemas.microsoft.com/office/drawing/2014/chart" uri="{C3380CC4-5D6E-409C-BE32-E72D297353CC}">
                <c16:uniqueId val="{0000000E-6614-479F-B4B2-FED55303E25B}"/>
              </c:ext>
            </c:extLst>
          </c:dPt>
          <c:dPt>
            <c:idx val="7"/>
            <c:marker>
              <c:spPr>
                <a:solidFill>
                  <a:srgbClr val="F5F4EC"/>
                </a:solidFill>
                <a:ln>
                  <a:solidFill>
                    <a:srgbClr val="B07A12"/>
                  </a:solidFill>
                </a:ln>
              </c:spPr>
            </c:marker>
            <c:bubble3D val="0"/>
            <c:spPr>
              <a:ln w="31750">
                <a:solidFill>
                  <a:srgbClr val="B07A12"/>
                </a:solidFill>
                <a:prstDash val="dash"/>
              </a:ln>
            </c:spPr>
            <c:extLst>
              <c:ext xmlns:c16="http://schemas.microsoft.com/office/drawing/2014/chart" uri="{C3380CC4-5D6E-409C-BE32-E72D297353CC}">
                <c16:uniqueId val="{00000010-6614-479F-B4B2-FED55303E25B}"/>
              </c:ext>
            </c:extLst>
          </c:dPt>
          <c:dPt>
            <c:idx val="8"/>
            <c:marker>
              <c:spPr>
                <a:solidFill>
                  <a:srgbClr val="F5F4EC"/>
                </a:solidFill>
                <a:ln>
                  <a:solidFill>
                    <a:srgbClr val="B07A12"/>
                  </a:solidFill>
                </a:ln>
              </c:spPr>
            </c:marker>
            <c:bubble3D val="0"/>
            <c:spPr>
              <a:ln w="31750">
                <a:solidFill>
                  <a:srgbClr val="B07A12"/>
                </a:solidFill>
                <a:prstDash val="dash"/>
              </a:ln>
            </c:spPr>
            <c:extLst>
              <c:ext xmlns:c16="http://schemas.microsoft.com/office/drawing/2014/chart" uri="{C3380CC4-5D6E-409C-BE32-E72D297353CC}">
                <c16:uniqueId val="{00000012-6614-479F-B4B2-FED55303E25B}"/>
              </c:ext>
            </c:extLst>
          </c:dPt>
          <c:dPt>
            <c:idx val="9"/>
            <c:marker>
              <c:spPr>
                <a:solidFill>
                  <a:srgbClr val="F5F4EC"/>
                </a:solidFill>
                <a:ln>
                  <a:solidFill>
                    <a:srgbClr val="B07A12"/>
                  </a:solidFill>
                </a:ln>
              </c:spPr>
            </c:marker>
            <c:bubble3D val="0"/>
            <c:spPr>
              <a:ln w="31750">
                <a:solidFill>
                  <a:srgbClr val="B07A12"/>
                </a:solidFill>
                <a:prstDash val="dash"/>
              </a:ln>
            </c:spPr>
            <c:extLst>
              <c:ext xmlns:c16="http://schemas.microsoft.com/office/drawing/2014/chart" uri="{C3380CC4-5D6E-409C-BE32-E72D297353CC}">
                <c16:uniqueId val="{00000014-6614-479F-B4B2-FED55303E25B}"/>
              </c:ext>
            </c:extLst>
          </c:dPt>
          <c:dLbls>
            <c:dLbl>
              <c:idx val="9"/>
              <c:spPr/>
              <c:txPr>
                <a:bodyPr/>
                <a:lstStyle/>
                <a:p>
                  <a:pPr>
                    <a:defRPr sz="1100" b="1">
                      <a:solidFill>
                        <a:srgbClr val="B07A12"/>
                      </a:solidFill>
                      <a:latin typeface="Public San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614-479F-B4B2-FED55303E25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Sheet1!$C$2:$C$11</c:f>
              <c:numCache>
                <c:formatCode>General</c:formatCode>
                <c:ptCount val="10"/>
                <c:pt idx="0">
                  <c:v>2.52</c:v>
                </c:pt>
                <c:pt idx="1">
                  <c:v>3.84</c:v>
                </c:pt>
                <c:pt idx="2">
                  <c:v>0.68</c:v>
                </c:pt>
                <c:pt idx="3">
                  <c:v>-3.28</c:v>
                </c:pt>
                <c:pt idx="4">
                  <c:v>-8.07</c:v>
                </c:pt>
                <c:pt idx="5">
                  <c:v>-13.73</c:v>
                </c:pt>
                <c:pt idx="6">
                  <c:v>-20.3</c:v>
                </c:pt>
                <c:pt idx="7">
                  <c:v>-27.84</c:v>
                </c:pt>
                <c:pt idx="8">
                  <c:v>-36.4</c:v>
                </c:pt>
                <c:pt idx="9">
                  <c:v>-46.01</c:v>
                </c:pt>
              </c:numCache>
            </c:numRef>
          </c:val>
          <c:smooth val="0"/>
          <c:extLst>
            <c:ext xmlns:c16="http://schemas.microsoft.com/office/drawing/2014/chart" uri="{C3380CC4-5D6E-409C-BE32-E72D297353CC}">
              <c16:uniqueId val="{00000015-6614-479F-B4B2-FED55303E25B}"/>
            </c:ext>
          </c:extLst>
        </c:ser>
        <c:ser>
          <c:idx val="2"/>
          <c:order val="2"/>
          <c:tx>
            <c:strRef>
              <c:f>Sheet1!$D$1</c:f>
              <c:strCache>
                <c:ptCount val="1"/>
                <c:pt idx="0">
                  <c:v>First class, 30 mills (from 2028)</c:v>
                </c:pt>
              </c:strCache>
            </c:strRef>
          </c:tx>
          <c:spPr>
            <a:ln w="31750">
              <a:solidFill>
                <a:srgbClr val="6B4C9A"/>
              </a:solidFill>
            </a:ln>
          </c:spPr>
          <c:marker>
            <c:symbol val="circle"/>
            <c:size val="7"/>
            <c:spPr>
              <a:solidFill>
                <a:srgbClr val="6B4C9A"/>
              </a:solidFill>
              <a:ln>
                <a:solidFill>
                  <a:srgbClr val="6B4C9A"/>
                </a:solidFill>
              </a:ln>
            </c:spPr>
          </c:marker>
          <c:dPt>
            <c:idx val="5"/>
            <c:marker>
              <c:spPr>
                <a:solidFill>
                  <a:srgbClr val="F5F4EC"/>
                </a:solidFill>
                <a:ln>
                  <a:solidFill>
                    <a:srgbClr val="6B4C9A"/>
                  </a:solidFill>
                </a:ln>
              </c:spPr>
            </c:marker>
            <c:bubble3D val="0"/>
            <c:spPr>
              <a:ln w="31750">
                <a:solidFill>
                  <a:srgbClr val="6B4C9A"/>
                </a:solidFill>
                <a:prstDash val="dash"/>
              </a:ln>
            </c:spPr>
            <c:extLst>
              <c:ext xmlns:c16="http://schemas.microsoft.com/office/drawing/2014/chart" uri="{C3380CC4-5D6E-409C-BE32-E72D297353CC}">
                <c16:uniqueId val="{00000017-6614-479F-B4B2-FED55303E25B}"/>
              </c:ext>
            </c:extLst>
          </c:dPt>
          <c:dPt>
            <c:idx val="6"/>
            <c:marker>
              <c:spPr>
                <a:solidFill>
                  <a:srgbClr val="F5F4EC"/>
                </a:solidFill>
                <a:ln>
                  <a:solidFill>
                    <a:srgbClr val="6B4C9A"/>
                  </a:solidFill>
                </a:ln>
              </c:spPr>
            </c:marker>
            <c:bubble3D val="0"/>
            <c:spPr>
              <a:ln w="31750">
                <a:solidFill>
                  <a:srgbClr val="6B4C9A"/>
                </a:solidFill>
                <a:prstDash val="dash"/>
              </a:ln>
            </c:spPr>
            <c:extLst>
              <c:ext xmlns:c16="http://schemas.microsoft.com/office/drawing/2014/chart" uri="{C3380CC4-5D6E-409C-BE32-E72D297353CC}">
                <c16:uniqueId val="{00000019-6614-479F-B4B2-FED55303E25B}"/>
              </c:ext>
            </c:extLst>
          </c:dPt>
          <c:dPt>
            <c:idx val="7"/>
            <c:marker>
              <c:spPr>
                <a:solidFill>
                  <a:srgbClr val="F5F4EC"/>
                </a:solidFill>
                <a:ln>
                  <a:solidFill>
                    <a:srgbClr val="6B4C9A"/>
                  </a:solidFill>
                </a:ln>
              </c:spPr>
            </c:marker>
            <c:bubble3D val="0"/>
            <c:spPr>
              <a:ln w="31750">
                <a:solidFill>
                  <a:srgbClr val="6B4C9A"/>
                </a:solidFill>
                <a:prstDash val="dash"/>
              </a:ln>
            </c:spPr>
            <c:extLst>
              <c:ext xmlns:c16="http://schemas.microsoft.com/office/drawing/2014/chart" uri="{C3380CC4-5D6E-409C-BE32-E72D297353CC}">
                <c16:uniqueId val="{0000001B-6614-479F-B4B2-FED55303E25B}"/>
              </c:ext>
            </c:extLst>
          </c:dPt>
          <c:dPt>
            <c:idx val="8"/>
            <c:marker>
              <c:spPr>
                <a:solidFill>
                  <a:srgbClr val="F5F4EC"/>
                </a:solidFill>
                <a:ln>
                  <a:solidFill>
                    <a:srgbClr val="6B4C9A"/>
                  </a:solidFill>
                </a:ln>
              </c:spPr>
            </c:marker>
            <c:bubble3D val="0"/>
            <c:spPr>
              <a:ln w="31750">
                <a:solidFill>
                  <a:srgbClr val="6B4C9A"/>
                </a:solidFill>
                <a:prstDash val="dash"/>
              </a:ln>
            </c:spPr>
            <c:extLst>
              <c:ext xmlns:c16="http://schemas.microsoft.com/office/drawing/2014/chart" uri="{C3380CC4-5D6E-409C-BE32-E72D297353CC}">
                <c16:uniqueId val="{0000001D-6614-479F-B4B2-FED55303E25B}"/>
              </c:ext>
            </c:extLst>
          </c:dPt>
          <c:dPt>
            <c:idx val="9"/>
            <c:marker>
              <c:spPr>
                <a:solidFill>
                  <a:srgbClr val="F5F4EC"/>
                </a:solidFill>
                <a:ln>
                  <a:solidFill>
                    <a:srgbClr val="6B4C9A"/>
                  </a:solidFill>
                </a:ln>
              </c:spPr>
            </c:marker>
            <c:bubble3D val="0"/>
            <c:spPr>
              <a:ln w="31750">
                <a:solidFill>
                  <a:srgbClr val="6B4C9A"/>
                </a:solidFill>
                <a:prstDash val="dash"/>
              </a:ln>
            </c:spPr>
            <c:extLst>
              <c:ext xmlns:c16="http://schemas.microsoft.com/office/drawing/2014/chart" uri="{C3380CC4-5D6E-409C-BE32-E72D297353CC}">
                <c16:uniqueId val="{0000001F-6614-479F-B4B2-FED55303E25B}"/>
              </c:ext>
            </c:extLst>
          </c:dPt>
          <c:dLbls>
            <c:dLbl>
              <c:idx val="9"/>
              <c:spPr/>
              <c:txPr>
                <a:bodyPr/>
                <a:lstStyle/>
                <a:p>
                  <a:pPr>
                    <a:defRPr sz="1100" b="1">
                      <a:solidFill>
                        <a:srgbClr val="6B4C9A"/>
                      </a:solidFill>
                      <a:latin typeface="Public Sans"/>
                    </a:defRPr>
                  </a:pPr>
                  <a:endParaRPr lang="en-US"/>
                </a:p>
              </c:txPr>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6614-479F-B4B2-FED55303E25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Sheet1!$D$2:$D$11</c:f>
              <c:numCache>
                <c:formatCode>General</c:formatCode>
                <c:ptCount val="10"/>
                <c:pt idx="0">
                  <c:v>2.52</c:v>
                </c:pt>
                <c:pt idx="1">
                  <c:v>-1.85</c:v>
                </c:pt>
                <c:pt idx="2">
                  <c:v>0.82</c:v>
                </c:pt>
                <c:pt idx="3">
                  <c:v>2.75</c:v>
                </c:pt>
                <c:pt idx="4">
                  <c:v>3.91</c:v>
                </c:pt>
                <c:pt idx="5">
                  <c:v>4.25</c:v>
                </c:pt>
                <c:pt idx="6">
                  <c:v>3.74</c:v>
                </c:pt>
                <c:pt idx="7">
                  <c:v>2.3199999999999998</c:v>
                </c:pt>
                <c:pt idx="8">
                  <c:v>-0.04</c:v>
                </c:pt>
                <c:pt idx="9">
                  <c:v>-3.41</c:v>
                </c:pt>
              </c:numCache>
            </c:numRef>
          </c:val>
          <c:smooth val="0"/>
          <c:extLst>
            <c:ext xmlns:c16="http://schemas.microsoft.com/office/drawing/2014/chart" uri="{C3380CC4-5D6E-409C-BE32-E72D297353CC}">
              <c16:uniqueId val="{00000020-6614-479F-B4B2-FED55303E25B}"/>
            </c:ext>
          </c:extLst>
        </c:ser>
        <c:ser>
          <c:idx val="5"/>
          <c:order val="3"/>
          <c:tx>
            <c:strRef>
              <c:f>Sheet1!$G$1</c:f>
              <c:strCache>
                <c:ptCount val="1"/>
                <c:pt idx="0">
                  <c:v>19 mills (2027), then first class, 30 mills</c:v>
                </c:pt>
              </c:strCache>
            </c:strRef>
          </c:tx>
          <c:spPr>
            <a:ln w="31750">
              <a:solidFill>
                <a:srgbClr val="A23B72"/>
              </a:solidFill>
            </a:ln>
          </c:spPr>
          <c:marker>
            <c:symbol val="circle"/>
            <c:size val="7"/>
            <c:spPr>
              <a:solidFill>
                <a:srgbClr val="A23B72"/>
              </a:solidFill>
              <a:ln>
                <a:solidFill>
                  <a:srgbClr val="A23B72"/>
                </a:solidFill>
              </a:ln>
            </c:spPr>
          </c:marker>
          <c:dPt>
            <c:idx val="5"/>
            <c:marker>
              <c:spPr>
                <a:solidFill>
                  <a:srgbClr val="F5F4EC"/>
                </a:solidFill>
                <a:ln>
                  <a:solidFill>
                    <a:srgbClr val="A23B72"/>
                  </a:solidFill>
                </a:ln>
              </c:spPr>
            </c:marker>
            <c:bubble3D val="0"/>
            <c:spPr>
              <a:ln w="31750">
                <a:solidFill>
                  <a:srgbClr val="A23B72"/>
                </a:solidFill>
                <a:prstDash val="dash"/>
              </a:ln>
            </c:spPr>
            <c:extLst>
              <c:ext xmlns:c16="http://schemas.microsoft.com/office/drawing/2014/chart" uri="{C3380CC4-5D6E-409C-BE32-E72D297353CC}">
                <c16:uniqueId val="{00000017-7715-479F-B4B2-FED55303E25B}"/>
              </c:ext>
            </c:extLst>
          </c:dPt>
          <c:dPt>
            <c:idx val="6"/>
            <c:marker>
              <c:spPr>
                <a:solidFill>
                  <a:srgbClr val="F5F4EC"/>
                </a:solidFill>
                <a:ln>
                  <a:solidFill>
                    <a:srgbClr val="A23B72"/>
                  </a:solidFill>
                </a:ln>
              </c:spPr>
            </c:marker>
            <c:bubble3D val="0"/>
            <c:spPr>
              <a:ln w="31750">
                <a:solidFill>
                  <a:srgbClr val="A23B72"/>
                </a:solidFill>
                <a:prstDash val="dash"/>
              </a:ln>
            </c:spPr>
            <c:extLst>
              <c:ext xmlns:c16="http://schemas.microsoft.com/office/drawing/2014/chart" uri="{C3380CC4-5D6E-409C-BE32-E72D297353CC}">
                <c16:uniqueId val="{00000019-7715-479F-B4B2-FED55303E25B}"/>
              </c:ext>
            </c:extLst>
          </c:dPt>
          <c:dPt>
            <c:idx val="7"/>
            <c:marker>
              <c:spPr>
                <a:solidFill>
                  <a:srgbClr val="F5F4EC"/>
                </a:solidFill>
                <a:ln>
                  <a:solidFill>
                    <a:srgbClr val="A23B72"/>
                  </a:solidFill>
                </a:ln>
              </c:spPr>
            </c:marker>
            <c:bubble3D val="0"/>
            <c:spPr>
              <a:ln w="31750">
                <a:solidFill>
                  <a:srgbClr val="A23B72"/>
                </a:solidFill>
                <a:prstDash val="dash"/>
              </a:ln>
            </c:spPr>
            <c:extLst>
              <c:ext xmlns:c16="http://schemas.microsoft.com/office/drawing/2014/chart" uri="{C3380CC4-5D6E-409C-BE32-E72D297353CC}">
                <c16:uniqueId val="{0000001B-7715-479F-B4B2-FED55303E25B}"/>
              </c:ext>
            </c:extLst>
          </c:dPt>
          <c:dPt>
            <c:idx val="8"/>
            <c:marker>
              <c:spPr>
                <a:solidFill>
                  <a:srgbClr val="F5F4EC"/>
                </a:solidFill>
                <a:ln>
                  <a:solidFill>
                    <a:srgbClr val="A23B72"/>
                  </a:solidFill>
                </a:ln>
              </c:spPr>
            </c:marker>
            <c:bubble3D val="0"/>
            <c:spPr>
              <a:ln w="31750">
                <a:solidFill>
                  <a:srgbClr val="A23B72"/>
                </a:solidFill>
                <a:prstDash val="dash"/>
              </a:ln>
            </c:spPr>
            <c:extLst>
              <c:ext xmlns:c16="http://schemas.microsoft.com/office/drawing/2014/chart" uri="{C3380CC4-5D6E-409C-BE32-E72D297353CC}">
                <c16:uniqueId val="{0000001D-7715-479F-B4B2-FED55303E25B}"/>
              </c:ext>
            </c:extLst>
          </c:dPt>
          <c:dPt>
            <c:idx val="9"/>
            <c:marker>
              <c:spPr>
                <a:solidFill>
                  <a:srgbClr val="F5F4EC"/>
                </a:solidFill>
                <a:ln>
                  <a:solidFill>
                    <a:srgbClr val="A23B72"/>
                  </a:solidFill>
                </a:ln>
              </c:spPr>
            </c:marker>
            <c:bubble3D val="0"/>
            <c:spPr>
              <a:ln w="31750">
                <a:solidFill>
                  <a:srgbClr val="A23B72"/>
                </a:solidFill>
                <a:prstDash val="dash"/>
              </a:ln>
            </c:spPr>
            <c:extLst>
              <c:ext xmlns:c16="http://schemas.microsoft.com/office/drawing/2014/chart" uri="{C3380CC4-5D6E-409C-BE32-E72D297353CC}">
                <c16:uniqueId val="{0000001F-7715-479F-B4B2-FED55303E25B}"/>
              </c:ext>
            </c:extLst>
          </c:dPt>
          <c:dLbls>
            <c:dLbl>
              <c:idx val="9"/>
              <c:spPr/>
              <c:txPr>
                <a:bodyPr/>
                <a:lstStyle/>
                <a:p>
                  <a:pPr>
                    <a:defRPr sz="1100" b="1">
                      <a:solidFill>
                        <a:srgbClr val="A23B72"/>
                      </a:solidFill>
                      <a:latin typeface="Public San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7715-479F-B4B2-FED55303E25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Sheet1!$G$2:$G$11</c:f>
              <c:numCache>
                <c:formatCode>General</c:formatCode>
                <c:ptCount val="10"/>
                <c:pt idx="0">
                  <c:v>2.52</c:v>
                </c:pt>
                <c:pt idx="1">
                  <c:v>3.84</c:v>
                </c:pt>
                <c:pt idx="2">
                  <c:v>6.51</c:v>
                </c:pt>
                <c:pt idx="3">
                  <c:v>8.44</c:v>
                </c:pt>
                <c:pt idx="4">
                  <c:v>9.6</c:v>
                </c:pt>
                <c:pt idx="5">
                  <c:v>9.94</c:v>
                </c:pt>
                <c:pt idx="6">
                  <c:v>9.43</c:v>
                </c:pt>
                <c:pt idx="7">
                  <c:v>8.01</c:v>
                </c:pt>
                <c:pt idx="8">
                  <c:v>5.65</c:v>
                </c:pt>
                <c:pt idx="9">
                  <c:v>2.2799999999999998</c:v>
                </c:pt>
              </c:numCache>
            </c:numRef>
          </c:val>
          <c:smooth val="0"/>
          <c:extLst>
            <c:ext xmlns:c16="http://schemas.microsoft.com/office/drawing/2014/chart" uri="{C3380CC4-5D6E-409C-BE32-E72D297353CC}">
              <c16:uniqueId val="{00000020-7715-479F-B4B2-FED55303E25B}"/>
            </c:ext>
          </c:extLst>
        </c:ser>
        <c:ser>
          <c:idx val="3"/>
          <c:order val="4"/>
          <c:tx>
            <c:strRef>
              <c:f>Sheet1!$E$1</c:f>
              <c:strCache>
                <c:ptCount val="1"/>
                <c:pt idx="0">
                  <c:v>EIT</c:v>
                </c:pt>
              </c:strCache>
            </c:strRef>
          </c:tx>
          <c:spPr>
            <a:ln w="31750">
              <a:solidFill>
                <a:srgbClr val="256B41"/>
              </a:solidFill>
            </a:ln>
          </c:spPr>
          <c:marker>
            <c:symbol val="circle"/>
            <c:size val="7"/>
            <c:spPr>
              <a:solidFill>
                <a:srgbClr val="256B41"/>
              </a:solidFill>
              <a:ln>
                <a:solidFill>
                  <a:srgbClr val="256B41"/>
                </a:solidFill>
              </a:ln>
            </c:spPr>
          </c:marker>
          <c:dPt>
            <c:idx val="5"/>
            <c:marker>
              <c:spPr>
                <a:solidFill>
                  <a:srgbClr val="F5F4EC"/>
                </a:solidFill>
                <a:ln>
                  <a:solidFill>
                    <a:srgbClr val="256B41"/>
                  </a:solidFill>
                </a:ln>
              </c:spPr>
            </c:marker>
            <c:bubble3D val="0"/>
            <c:spPr>
              <a:ln w="31750">
                <a:solidFill>
                  <a:srgbClr val="256B41"/>
                </a:solidFill>
                <a:prstDash val="dash"/>
              </a:ln>
            </c:spPr>
            <c:extLst>
              <c:ext xmlns:c16="http://schemas.microsoft.com/office/drawing/2014/chart" uri="{C3380CC4-5D6E-409C-BE32-E72D297353CC}">
                <c16:uniqueId val="{00000022-6614-479F-B4B2-FED55303E25B}"/>
              </c:ext>
            </c:extLst>
          </c:dPt>
          <c:dPt>
            <c:idx val="6"/>
            <c:marker>
              <c:spPr>
                <a:solidFill>
                  <a:srgbClr val="F5F4EC"/>
                </a:solidFill>
                <a:ln>
                  <a:solidFill>
                    <a:srgbClr val="256B41"/>
                  </a:solidFill>
                </a:ln>
              </c:spPr>
            </c:marker>
            <c:bubble3D val="0"/>
            <c:spPr>
              <a:ln w="31750">
                <a:solidFill>
                  <a:srgbClr val="256B41"/>
                </a:solidFill>
                <a:prstDash val="dash"/>
              </a:ln>
            </c:spPr>
            <c:extLst>
              <c:ext xmlns:c16="http://schemas.microsoft.com/office/drawing/2014/chart" uri="{C3380CC4-5D6E-409C-BE32-E72D297353CC}">
                <c16:uniqueId val="{00000024-6614-479F-B4B2-FED55303E25B}"/>
              </c:ext>
            </c:extLst>
          </c:dPt>
          <c:dPt>
            <c:idx val="7"/>
            <c:marker>
              <c:spPr>
                <a:solidFill>
                  <a:srgbClr val="F5F4EC"/>
                </a:solidFill>
                <a:ln>
                  <a:solidFill>
                    <a:srgbClr val="256B41"/>
                  </a:solidFill>
                </a:ln>
              </c:spPr>
            </c:marker>
            <c:bubble3D val="0"/>
            <c:spPr>
              <a:ln w="31750">
                <a:solidFill>
                  <a:srgbClr val="256B41"/>
                </a:solidFill>
                <a:prstDash val="dash"/>
              </a:ln>
            </c:spPr>
            <c:extLst>
              <c:ext xmlns:c16="http://schemas.microsoft.com/office/drawing/2014/chart" uri="{C3380CC4-5D6E-409C-BE32-E72D297353CC}">
                <c16:uniqueId val="{00000026-6614-479F-B4B2-FED55303E25B}"/>
              </c:ext>
            </c:extLst>
          </c:dPt>
          <c:dPt>
            <c:idx val="8"/>
            <c:marker>
              <c:spPr>
                <a:solidFill>
                  <a:srgbClr val="F5F4EC"/>
                </a:solidFill>
                <a:ln>
                  <a:solidFill>
                    <a:srgbClr val="256B41"/>
                  </a:solidFill>
                </a:ln>
              </c:spPr>
            </c:marker>
            <c:bubble3D val="0"/>
            <c:spPr>
              <a:ln w="31750">
                <a:solidFill>
                  <a:srgbClr val="256B41"/>
                </a:solidFill>
                <a:prstDash val="dash"/>
              </a:ln>
            </c:spPr>
            <c:extLst>
              <c:ext xmlns:c16="http://schemas.microsoft.com/office/drawing/2014/chart" uri="{C3380CC4-5D6E-409C-BE32-E72D297353CC}">
                <c16:uniqueId val="{00000028-6614-479F-B4B2-FED55303E25B}"/>
              </c:ext>
            </c:extLst>
          </c:dPt>
          <c:dPt>
            <c:idx val="9"/>
            <c:marker>
              <c:spPr>
                <a:solidFill>
                  <a:srgbClr val="F5F4EC"/>
                </a:solidFill>
                <a:ln>
                  <a:solidFill>
                    <a:srgbClr val="256B41"/>
                  </a:solidFill>
                </a:ln>
              </c:spPr>
            </c:marker>
            <c:bubble3D val="0"/>
            <c:spPr>
              <a:ln w="31750">
                <a:solidFill>
                  <a:srgbClr val="256B41"/>
                </a:solidFill>
                <a:prstDash val="dash"/>
              </a:ln>
            </c:spPr>
            <c:extLst>
              <c:ext xmlns:c16="http://schemas.microsoft.com/office/drawing/2014/chart" uri="{C3380CC4-5D6E-409C-BE32-E72D297353CC}">
                <c16:uniqueId val="{0000002A-6614-479F-B4B2-FED55303E25B}"/>
              </c:ext>
            </c:extLst>
          </c:dPt>
          <c:dLbls>
            <c:dLbl>
              <c:idx val="9"/>
              <c:spPr/>
              <c:txPr>
                <a:bodyPr/>
                <a:lstStyle/>
                <a:p>
                  <a:pPr>
                    <a:defRPr sz="1100" b="1">
                      <a:solidFill>
                        <a:srgbClr val="256B41"/>
                      </a:solidFill>
                      <a:latin typeface="Public San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6614-479F-B4B2-FED55303E25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Sheet1!$E$2:$E$11</c:f>
              <c:numCache>
                <c:formatCode>General</c:formatCode>
                <c:ptCount val="10"/>
                <c:pt idx="0">
                  <c:v>2.52</c:v>
                </c:pt>
                <c:pt idx="1">
                  <c:v>18.149999999999999</c:v>
                </c:pt>
                <c:pt idx="2">
                  <c:v>22.47</c:v>
                </c:pt>
                <c:pt idx="3">
                  <c:v>26.21</c:v>
                </c:pt>
                <c:pt idx="4">
                  <c:v>29.39</c:v>
                </c:pt>
                <c:pt idx="5">
                  <c:v>31.94</c:v>
                </c:pt>
                <c:pt idx="6">
                  <c:v>33.83</c:v>
                </c:pt>
                <c:pt idx="7">
                  <c:v>35.01</c:v>
                </c:pt>
                <c:pt idx="8">
                  <c:v>35.450000000000003</c:v>
                </c:pt>
                <c:pt idx="9">
                  <c:v>35.1</c:v>
                </c:pt>
              </c:numCache>
            </c:numRef>
          </c:val>
          <c:smooth val="0"/>
          <c:extLst>
            <c:ext xmlns:c16="http://schemas.microsoft.com/office/drawing/2014/chart" uri="{C3380CC4-5D6E-409C-BE32-E72D297353CC}">
              <c16:uniqueId val="{0000002B-6614-479F-B4B2-FED55303E25B}"/>
            </c:ext>
          </c:extLst>
        </c:ser>
        <c:ser>
          <c:idx val="4"/>
          <c:order val="5"/>
          <c:tx>
            <c:strRef>
              <c:f>Sheet1!$F$1</c:f>
              <c:strCache>
                <c:ptCount val="1"/>
                <c:pt idx="0">
                  <c:v>EIT, 5-mill cut, no per capita</c:v>
                </c:pt>
              </c:strCache>
            </c:strRef>
          </c:tx>
          <c:spPr>
            <a:ln w="31750">
              <a:solidFill>
                <a:srgbClr val="2F6690"/>
              </a:solidFill>
            </a:ln>
          </c:spPr>
          <c:marker>
            <c:symbol val="circle"/>
            <c:size val="7"/>
            <c:spPr>
              <a:solidFill>
                <a:srgbClr val="2F6690"/>
              </a:solidFill>
              <a:ln>
                <a:solidFill>
                  <a:srgbClr val="2F6690"/>
                </a:solidFill>
              </a:ln>
            </c:spPr>
          </c:marker>
          <c:dPt>
            <c:idx val="5"/>
            <c:marker>
              <c:spPr>
                <a:solidFill>
                  <a:srgbClr val="F5F4EC"/>
                </a:solidFill>
                <a:ln>
                  <a:solidFill>
                    <a:srgbClr val="2F6690"/>
                  </a:solidFill>
                </a:ln>
              </c:spPr>
            </c:marker>
            <c:bubble3D val="0"/>
            <c:spPr>
              <a:ln w="31750">
                <a:solidFill>
                  <a:srgbClr val="2F6690"/>
                </a:solidFill>
                <a:prstDash val="dash"/>
              </a:ln>
            </c:spPr>
            <c:extLst>
              <c:ext xmlns:c16="http://schemas.microsoft.com/office/drawing/2014/chart" uri="{C3380CC4-5D6E-409C-BE32-E72D297353CC}">
                <c16:uniqueId val="{0000002D-6614-479F-B4B2-FED55303E25B}"/>
              </c:ext>
            </c:extLst>
          </c:dPt>
          <c:dPt>
            <c:idx val="6"/>
            <c:marker>
              <c:spPr>
                <a:solidFill>
                  <a:srgbClr val="F5F4EC"/>
                </a:solidFill>
                <a:ln>
                  <a:solidFill>
                    <a:srgbClr val="2F6690"/>
                  </a:solidFill>
                </a:ln>
              </c:spPr>
            </c:marker>
            <c:bubble3D val="0"/>
            <c:spPr>
              <a:ln w="31750">
                <a:solidFill>
                  <a:srgbClr val="2F6690"/>
                </a:solidFill>
                <a:prstDash val="dash"/>
              </a:ln>
            </c:spPr>
            <c:extLst>
              <c:ext xmlns:c16="http://schemas.microsoft.com/office/drawing/2014/chart" uri="{C3380CC4-5D6E-409C-BE32-E72D297353CC}">
                <c16:uniqueId val="{0000002F-6614-479F-B4B2-FED55303E25B}"/>
              </c:ext>
            </c:extLst>
          </c:dPt>
          <c:dPt>
            <c:idx val="7"/>
            <c:marker>
              <c:spPr>
                <a:solidFill>
                  <a:srgbClr val="F5F4EC"/>
                </a:solidFill>
                <a:ln>
                  <a:solidFill>
                    <a:srgbClr val="2F6690"/>
                  </a:solidFill>
                </a:ln>
              </c:spPr>
            </c:marker>
            <c:bubble3D val="0"/>
            <c:spPr>
              <a:ln w="31750">
                <a:solidFill>
                  <a:srgbClr val="2F6690"/>
                </a:solidFill>
                <a:prstDash val="dash"/>
              </a:ln>
            </c:spPr>
            <c:extLst>
              <c:ext xmlns:c16="http://schemas.microsoft.com/office/drawing/2014/chart" uri="{C3380CC4-5D6E-409C-BE32-E72D297353CC}">
                <c16:uniqueId val="{00000031-6614-479F-B4B2-FED55303E25B}"/>
              </c:ext>
            </c:extLst>
          </c:dPt>
          <c:dPt>
            <c:idx val="8"/>
            <c:marker>
              <c:spPr>
                <a:solidFill>
                  <a:srgbClr val="F5F4EC"/>
                </a:solidFill>
                <a:ln>
                  <a:solidFill>
                    <a:srgbClr val="2F6690"/>
                  </a:solidFill>
                </a:ln>
              </c:spPr>
            </c:marker>
            <c:bubble3D val="0"/>
            <c:spPr>
              <a:ln w="31750">
                <a:solidFill>
                  <a:srgbClr val="2F6690"/>
                </a:solidFill>
                <a:prstDash val="dash"/>
              </a:ln>
            </c:spPr>
            <c:extLst>
              <c:ext xmlns:c16="http://schemas.microsoft.com/office/drawing/2014/chart" uri="{C3380CC4-5D6E-409C-BE32-E72D297353CC}">
                <c16:uniqueId val="{00000033-6614-479F-B4B2-FED55303E25B}"/>
              </c:ext>
            </c:extLst>
          </c:dPt>
          <c:dPt>
            <c:idx val="9"/>
            <c:marker>
              <c:spPr>
                <a:solidFill>
                  <a:srgbClr val="F5F4EC"/>
                </a:solidFill>
                <a:ln>
                  <a:solidFill>
                    <a:srgbClr val="2F6690"/>
                  </a:solidFill>
                </a:ln>
              </c:spPr>
            </c:marker>
            <c:bubble3D val="0"/>
            <c:spPr>
              <a:ln w="31750">
                <a:solidFill>
                  <a:srgbClr val="2F6690"/>
                </a:solidFill>
                <a:prstDash val="dash"/>
              </a:ln>
            </c:spPr>
            <c:extLst>
              <c:ext xmlns:c16="http://schemas.microsoft.com/office/drawing/2014/chart" uri="{C3380CC4-5D6E-409C-BE32-E72D297353CC}">
                <c16:uniqueId val="{00000035-6614-479F-B4B2-FED55303E25B}"/>
              </c:ext>
            </c:extLst>
          </c:dPt>
          <c:dLbls>
            <c:dLbl>
              <c:idx val="9"/>
              <c:spPr/>
              <c:txPr>
                <a:bodyPr/>
                <a:lstStyle/>
                <a:p>
                  <a:pPr>
                    <a:defRPr sz="1100" b="1">
                      <a:solidFill>
                        <a:srgbClr val="2F6690"/>
                      </a:solidFill>
                      <a:latin typeface="Public Sans"/>
                    </a:defRPr>
                  </a:pPr>
                  <a:endParaRPr lang="en-US"/>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6614-479F-B4B2-FED55303E25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Sheet1!$F$2:$F$11</c:f>
              <c:numCache>
                <c:formatCode>General</c:formatCode>
                <c:ptCount val="10"/>
                <c:pt idx="0">
                  <c:v>2.52</c:v>
                </c:pt>
                <c:pt idx="1">
                  <c:v>15.24</c:v>
                </c:pt>
                <c:pt idx="2">
                  <c:v>16.649999999999999</c:v>
                </c:pt>
                <c:pt idx="3">
                  <c:v>17.5</c:v>
                </c:pt>
                <c:pt idx="4">
                  <c:v>17.8</c:v>
                </c:pt>
                <c:pt idx="5">
                  <c:v>17.5</c:v>
                </c:pt>
                <c:pt idx="6">
                  <c:v>16.54</c:v>
                </c:pt>
                <c:pt idx="7">
                  <c:v>14.9</c:v>
                </c:pt>
                <c:pt idx="8">
                  <c:v>12.54</c:v>
                </c:pt>
                <c:pt idx="9">
                  <c:v>9.41</c:v>
                </c:pt>
              </c:numCache>
            </c:numRef>
          </c:val>
          <c:smooth val="0"/>
          <c:extLst>
            <c:ext xmlns:c16="http://schemas.microsoft.com/office/drawing/2014/chart" uri="{C3380CC4-5D6E-409C-BE32-E72D297353CC}">
              <c16:uniqueId val="{00000036-6614-479F-B4B2-FED55303E25B}"/>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low"/>
        <c:spPr>
          <a:ln>
            <a:solidFill>
              <a:srgbClr val="8A9A8E"/>
            </a:solidFill>
          </a:ln>
        </c:spPr>
        <c:txPr>
          <a:bodyPr/>
          <a:lstStyle/>
          <a:p>
            <a:pPr>
              <a:defRPr sz="1100">
                <a:solidFill>
                  <a:srgbClr val="16281E"/>
                </a:solidFill>
              </a:defRPr>
            </a:pPr>
            <a:endParaRPr lang="en-US"/>
          </a:p>
        </c:txPr>
        <c:crossAx val="2140495176"/>
        <c:crosses val="autoZero"/>
        <c:auto val="1"/>
        <c:lblAlgn val="ctr"/>
        <c:lblOffset val="100"/>
        <c:noMultiLvlLbl val="0"/>
      </c:catAx>
      <c:valAx>
        <c:axId val="2140495176"/>
        <c:scaling>
          <c:orientation val="minMax"/>
          <c:max val="40"/>
          <c:min val="-80"/>
        </c:scaling>
        <c:delete val="0"/>
        <c:axPos val="l"/>
        <c:majorGridlines>
          <c:spPr>
            <a:ln w="9525">
              <a:solidFill>
                <a:srgbClr val="D9DCCB"/>
              </a:solidFill>
            </a:ln>
          </c:spPr>
        </c:majorGridlines>
        <c:numFmt formatCode="\$#,##0&quot;M&quot;;\-\$#,##0&quot;M&quot;" sourceLinked="0"/>
        <c:majorTickMark val="out"/>
        <c:minorTickMark val="none"/>
        <c:tickLblPos val="nextTo"/>
        <c:spPr>
          <a:ln>
            <a:noFill/>
          </a:ln>
        </c:spPr>
        <c:txPr>
          <a:bodyPr/>
          <a:lstStyle/>
          <a:p>
            <a:pPr>
              <a:defRPr sz="1100">
                <a:solidFill>
                  <a:srgbClr val="55645A"/>
                </a:solidFill>
              </a:defRPr>
            </a:pPr>
            <a:endParaRPr lang="en-US"/>
          </a:p>
        </c:txPr>
        <c:crossAx val="2118791784"/>
        <c:crosses val="autoZero"/>
        <c:crossBetween val="between"/>
        <c:majorUnit val="20"/>
      </c:valAx>
    </c:plotArea>
    <c:legend>
      <c:legendPos val="r"/>
      <c:overlay val="0"/>
      <c:txPr>
        <a:bodyPr/>
        <a:lstStyle/>
        <a:p>
          <a:pPr>
            <a:defRPr sz="1100">
              <a:solidFill>
                <a:srgbClr val="16281E"/>
              </a:solidFill>
            </a:defRPr>
          </a:pPr>
          <a:endParaRPr lang="en-US"/>
        </a:p>
      </c:txPr>
    </c:legend>
    <c:plotVisOnly val="1"/>
    <c:dispBlanksAs val="gap"/>
    <c:showDLblsOverMax val="0"/>
  </c:chart>
  <c:txPr>
    <a:bodyPr/>
    <a:lstStyle/>
    <a:p>
      <a:pPr>
        <a:defRPr sz="1800">
          <a:latin typeface="Public San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Revenues – as is</c:v>
                </c:pt>
              </c:strCache>
            </c:strRef>
          </c:tx>
          <c:spPr>
            <a:ln w="28575">
              <a:solidFill>
                <a:srgbClr val="A6322B"/>
              </a:solidFill>
            </a:ln>
          </c:spPr>
          <c:marker>
            <c:symbol val="circle"/>
            <c:size val="7"/>
            <c:spPr>
              <a:solidFill>
                <a:srgbClr val="A6322B"/>
              </a:solidFill>
              <a:ln>
                <a:solidFill>
                  <a:srgbClr val="A6322B"/>
                </a:solidFill>
              </a:ln>
            </c:spPr>
          </c:marker>
          <c:dPt>
            <c:idx val="5"/>
            <c:marker>
              <c:spPr>
                <a:solidFill>
                  <a:srgbClr val="F5F4EC"/>
                </a:solidFill>
                <a:ln>
                  <a:solidFill>
                    <a:srgbClr val="A6322B"/>
                  </a:solidFill>
                </a:ln>
              </c:spPr>
            </c:marker>
            <c:bubble3D val="0"/>
            <c:spPr>
              <a:ln w="28575">
                <a:solidFill>
                  <a:srgbClr val="A6322B"/>
                </a:solidFill>
                <a:prstDash val="dash"/>
              </a:ln>
            </c:spPr>
            <c:extLst>
              <c:ext xmlns:c16="http://schemas.microsoft.com/office/drawing/2014/chart" uri="{C3380CC4-5D6E-409C-BE32-E72D297353CC}">
                <c16:uniqueId val="{00000001-BC94-480D-9F6F-7822B8112F69}"/>
              </c:ext>
            </c:extLst>
          </c:dPt>
          <c:dPt>
            <c:idx val="6"/>
            <c:marker>
              <c:spPr>
                <a:solidFill>
                  <a:srgbClr val="F5F4EC"/>
                </a:solidFill>
                <a:ln>
                  <a:solidFill>
                    <a:srgbClr val="A6322B"/>
                  </a:solidFill>
                </a:ln>
              </c:spPr>
            </c:marker>
            <c:bubble3D val="0"/>
            <c:spPr>
              <a:ln w="28575">
                <a:solidFill>
                  <a:srgbClr val="A6322B"/>
                </a:solidFill>
                <a:prstDash val="dash"/>
              </a:ln>
            </c:spPr>
            <c:extLst>
              <c:ext xmlns:c16="http://schemas.microsoft.com/office/drawing/2014/chart" uri="{C3380CC4-5D6E-409C-BE32-E72D297353CC}">
                <c16:uniqueId val="{00000003-BC94-480D-9F6F-7822B8112F69}"/>
              </c:ext>
            </c:extLst>
          </c:dPt>
          <c:dPt>
            <c:idx val="7"/>
            <c:marker>
              <c:spPr>
                <a:solidFill>
                  <a:srgbClr val="F5F4EC"/>
                </a:solidFill>
                <a:ln>
                  <a:solidFill>
                    <a:srgbClr val="A6322B"/>
                  </a:solidFill>
                </a:ln>
              </c:spPr>
            </c:marker>
            <c:bubble3D val="0"/>
            <c:spPr>
              <a:ln w="28575">
                <a:solidFill>
                  <a:srgbClr val="A6322B"/>
                </a:solidFill>
                <a:prstDash val="dash"/>
              </a:ln>
            </c:spPr>
            <c:extLst>
              <c:ext xmlns:c16="http://schemas.microsoft.com/office/drawing/2014/chart" uri="{C3380CC4-5D6E-409C-BE32-E72D297353CC}">
                <c16:uniqueId val="{00000005-BC94-480D-9F6F-7822B8112F69}"/>
              </c:ext>
            </c:extLst>
          </c:dPt>
          <c:dPt>
            <c:idx val="8"/>
            <c:marker>
              <c:spPr>
                <a:solidFill>
                  <a:srgbClr val="F5F4EC"/>
                </a:solidFill>
                <a:ln>
                  <a:solidFill>
                    <a:srgbClr val="A6322B"/>
                  </a:solidFill>
                </a:ln>
              </c:spPr>
            </c:marker>
            <c:bubble3D val="0"/>
            <c:spPr>
              <a:ln w="28575">
                <a:solidFill>
                  <a:srgbClr val="A6322B"/>
                </a:solidFill>
                <a:prstDash val="dash"/>
              </a:ln>
            </c:spPr>
            <c:extLst>
              <c:ext xmlns:c16="http://schemas.microsoft.com/office/drawing/2014/chart" uri="{C3380CC4-5D6E-409C-BE32-E72D297353CC}">
                <c16:uniqueId val="{00000007-BC94-480D-9F6F-7822B8112F69}"/>
              </c:ext>
            </c:extLst>
          </c:dPt>
          <c:dPt>
            <c:idx val="9"/>
            <c:marker>
              <c:spPr>
                <a:solidFill>
                  <a:srgbClr val="F5F4EC"/>
                </a:solidFill>
                <a:ln>
                  <a:solidFill>
                    <a:srgbClr val="A6322B"/>
                  </a:solidFill>
                </a:ln>
              </c:spPr>
            </c:marker>
            <c:bubble3D val="0"/>
            <c:spPr>
              <a:ln w="28575">
                <a:solidFill>
                  <a:srgbClr val="A6322B"/>
                </a:solidFill>
                <a:prstDash val="dash"/>
              </a:ln>
            </c:spPr>
            <c:extLst>
              <c:ext xmlns:c16="http://schemas.microsoft.com/office/drawing/2014/chart" uri="{C3380CC4-5D6E-409C-BE32-E72D297353CC}">
                <c16:uniqueId val="{00000009-BC94-480D-9F6F-7822B8112F69}"/>
              </c:ext>
            </c:extLst>
          </c:dPt>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Sheet1!$B$2:$B$11</c:f>
              <c:numCache>
                <c:formatCode>General</c:formatCode>
                <c:ptCount val="10"/>
                <c:pt idx="0">
                  <c:v>18.649999999999999</c:v>
                </c:pt>
                <c:pt idx="1">
                  <c:v>16.79</c:v>
                </c:pt>
                <c:pt idx="2">
                  <c:v>16.32</c:v>
                </c:pt>
                <c:pt idx="3">
                  <c:v>16.41</c:v>
                </c:pt>
                <c:pt idx="4">
                  <c:v>16.510000000000002</c:v>
                </c:pt>
                <c:pt idx="5">
                  <c:v>16.61</c:v>
                </c:pt>
                <c:pt idx="6">
                  <c:v>16.71</c:v>
                </c:pt>
                <c:pt idx="7">
                  <c:v>16.809999999999999</c:v>
                </c:pt>
                <c:pt idx="8">
                  <c:v>16.91</c:v>
                </c:pt>
                <c:pt idx="9">
                  <c:v>17.010000000000002</c:v>
                </c:pt>
              </c:numCache>
            </c:numRef>
          </c:val>
          <c:smooth val="0"/>
          <c:extLst>
            <c:ext xmlns:c16="http://schemas.microsoft.com/office/drawing/2014/chart" uri="{C3380CC4-5D6E-409C-BE32-E72D297353CC}">
              <c16:uniqueId val="{0000000A-BC94-480D-9F6F-7822B8112F69}"/>
            </c:ext>
          </c:extLst>
        </c:ser>
        <c:ser>
          <c:idx val="1"/>
          <c:order val="1"/>
          <c:tx>
            <c:strRef>
              <c:f>Sheet1!$C$1</c:f>
              <c:strCache>
                <c:ptCount val="1"/>
                <c:pt idx="0">
                  <c:v>Revenues – 19 mills + sewer</c:v>
                </c:pt>
              </c:strCache>
            </c:strRef>
          </c:tx>
          <c:spPr>
            <a:ln w="28575">
              <a:solidFill>
                <a:srgbClr val="B07A12"/>
              </a:solidFill>
            </a:ln>
          </c:spPr>
          <c:marker>
            <c:symbol val="circle"/>
            <c:size val="7"/>
            <c:spPr>
              <a:solidFill>
                <a:srgbClr val="B07A12"/>
              </a:solidFill>
              <a:ln>
                <a:solidFill>
                  <a:srgbClr val="B07A12"/>
                </a:solidFill>
              </a:ln>
            </c:spPr>
          </c:marker>
          <c:dPt>
            <c:idx val="5"/>
            <c:marker>
              <c:spPr>
                <a:solidFill>
                  <a:srgbClr val="F5F4EC"/>
                </a:solidFill>
                <a:ln>
                  <a:solidFill>
                    <a:srgbClr val="B07A12"/>
                  </a:solidFill>
                </a:ln>
              </c:spPr>
            </c:marker>
            <c:bubble3D val="0"/>
            <c:spPr>
              <a:ln w="28575">
                <a:solidFill>
                  <a:srgbClr val="B07A12"/>
                </a:solidFill>
                <a:prstDash val="dash"/>
              </a:ln>
            </c:spPr>
            <c:extLst>
              <c:ext xmlns:c16="http://schemas.microsoft.com/office/drawing/2014/chart" uri="{C3380CC4-5D6E-409C-BE32-E72D297353CC}">
                <c16:uniqueId val="{0000000C-BC94-480D-9F6F-7822B8112F69}"/>
              </c:ext>
            </c:extLst>
          </c:dPt>
          <c:dPt>
            <c:idx val="6"/>
            <c:marker>
              <c:spPr>
                <a:solidFill>
                  <a:srgbClr val="F5F4EC"/>
                </a:solidFill>
                <a:ln>
                  <a:solidFill>
                    <a:srgbClr val="B07A12"/>
                  </a:solidFill>
                </a:ln>
              </c:spPr>
            </c:marker>
            <c:bubble3D val="0"/>
            <c:spPr>
              <a:ln w="28575">
                <a:solidFill>
                  <a:srgbClr val="B07A12"/>
                </a:solidFill>
                <a:prstDash val="dash"/>
              </a:ln>
            </c:spPr>
            <c:extLst>
              <c:ext xmlns:c16="http://schemas.microsoft.com/office/drawing/2014/chart" uri="{C3380CC4-5D6E-409C-BE32-E72D297353CC}">
                <c16:uniqueId val="{0000000E-BC94-480D-9F6F-7822B8112F69}"/>
              </c:ext>
            </c:extLst>
          </c:dPt>
          <c:dPt>
            <c:idx val="7"/>
            <c:marker>
              <c:spPr>
                <a:solidFill>
                  <a:srgbClr val="F5F4EC"/>
                </a:solidFill>
                <a:ln>
                  <a:solidFill>
                    <a:srgbClr val="B07A12"/>
                  </a:solidFill>
                </a:ln>
              </c:spPr>
            </c:marker>
            <c:bubble3D val="0"/>
            <c:spPr>
              <a:ln w="28575">
                <a:solidFill>
                  <a:srgbClr val="B07A12"/>
                </a:solidFill>
                <a:prstDash val="dash"/>
              </a:ln>
            </c:spPr>
            <c:extLst>
              <c:ext xmlns:c16="http://schemas.microsoft.com/office/drawing/2014/chart" uri="{C3380CC4-5D6E-409C-BE32-E72D297353CC}">
                <c16:uniqueId val="{00000010-BC94-480D-9F6F-7822B8112F69}"/>
              </c:ext>
            </c:extLst>
          </c:dPt>
          <c:dPt>
            <c:idx val="8"/>
            <c:marker>
              <c:spPr>
                <a:solidFill>
                  <a:srgbClr val="F5F4EC"/>
                </a:solidFill>
                <a:ln>
                  <a:solidFill>
                    <a:srgbClr val="B07A12"/>
                  </a:solidFill>
                </a:ln>
              </c:spPr>
            </c:marker>
            <c:bubble3D val="0"/>
            <c:spPr>
              <a:ln w="28575">
                <a:solidFill>
                  <a:srgbClr val="B07A12"/>
                </a:solidFill>
                <a:prstDash val="dash"/>
              </a:ln>
            </c:spPr>
            <c:extLst>
              <c:ext xmlns:c16="http://schemas.microsoft.com/office/drawing/2014/chart" uri="{C3380CC4-5D6E-409C-BE32-E72D297353CC}">
                <c16:uniqueId val="{00000012-BC94-480D-9F6F-7822B8112F69}"/>
              </c:ext>
            </c:extLst>
          </c:dPt>
          <c:dPt>
            <c:idx val="9"/>
            <c:marker>
              <c:spPr>
                <a:solidFill>
                  <a:srgbClr val="F5F4EC"/>
                </a:solidFill>
                <a:ln>
                  <a:solidFill>
                    <a:srgbClr val="B07A12"/>
                  </a:solidFill>
                </a:ln>
              </c:spPr>
            </c:marker>
            <c:bubble3D val="0"/>
            <c:spPr>
              <a:ln w="28575">
                <a:solidFill>
                  <a:srgbClr val="B07A12"/>
                </a:solidFill>
                <a:prstDash val="dash"/>
              </a:ln>
            </c:spPr>
            <c:extLst>
              <c:ext xmlns:c16="http://schemas.microsoft.com/office/drawing/2014/chart" uri="{C3380CC4-5D6E-409C-BE32-E72D297353CC}">
                <c16:uniqueId val="{00000014-BC94-480D-9F6F-7822B8112F69}"/>
              </c:ext>
            </c:extLst>
          </c:dPt>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Sheet1!$C$2:$C$11</c:f>
              <c:numCache>
                <c:formatCode>General</c:formatCode>
                <c:ptCount val="10"/>
                <c:pt idx="0">
                  <c:v>18.649999999999999</c:v>
                </c:pt>
                <c:pt idx="1">
                  <c:v>22.47</c:v>
                </c:pt>
                <c:pt idx="2">
                  <c:v>19.149999999999999</c:v>
                </c:pt>
                <c:pt idx="3">
                  <c:v>19.309999999999999</c:v>
                </c:pt>
                <c:pt idx="4">
                  <c:v>19.48</c:v>
                </c:pt>
                <c:pt idx="5">
                  <c:v>19.649999999999999</c:v>
                </c:pt>
                <c:pt idx="6">
                  <c:v>19.82</c:v>
                </c:pt>
                <c:pt idx="7">
                  <c:v>19.989999999999998</c:v>
                </c:pt>
                <c:pt idx="8">
                  <c:v>20.170000000000002</c:v>
                </c:pt>
                <c:pt idx="9">
                  <c:v>20.34</c:v>
                </c:pt>
              </c:numCache>
            </c:numRef>
          </c:val>
          <c:smooth val="0"/>
          <c:extLst>
            <c:ext xmlns:c16="http://schemas.microsoft.com/office/drawing/2014/chart" uri="{C3380CC4-5D6E-409C-BE32-E72D297353CC}">
              <c16:uniqueId val="{00000015-BC94-480D-9F6F-7822B8112F69}"/>
            </c:ext>
          </c:extLst>
        </c:ser>
        <c:ser>
          <c:idx val="6"/>
          <c:order val="2"/>
          <c:tx>
            <c:strRef>
              <c:f>Sheet1!$H$1</c:f>
              <c:strCache>
                <c:ptCount val="1"/>
                <c:pt idx="0">
                  <c:v>Revenues – 19 mills (2027), then 30 mills</c:v>
                </c:pt>
              </c:strCache>
            </c:strRef>
          </c:tx>
          <c:spPr>
            <a:ln w="28575">
              <a:solidFill>
                <a:srgbClr val="A23B72"/>
              </a:solidFill>
            </a:ln>
          </c:spPr>
          <c:marker>
            <c:symbol val="circle"/>
            <c:size val="7"/>
            <c:spPr>
              <a:solidFill>
                <a:srgbClr val="A23B72"/>
              </a:solidFill>
              <a:ln>
                <a:solidFill>
                  <a:srgbClr val="A23B72"/>
                </a:solidFill>
              </a:ln>
            </c:spPr>
          </c:marker>
          <c:dPt>
            <c:idx val="5"/>
            <c:marker>
              <c:spPr>
                <a:solidFill>
                  <a:srgbClr val="F5F4EC"/>
                </a:solidFill>
                <a:ln>
                  <a:solidFill>
                    <a:srgbClr val="A23B72"/>
                  </a:solidFill>
                </a:ln>
              </c:spPr>
            </c:marker>
            <c:bubble3D val="0"/>
            <c:spPr>
              <a:ln w="28575">
                <a:solidFill>
                  <a:srgbClr val="A23B72"/>
                </a:solidFill>
                <a:prstDash val="dash"/>
              </a:ln>
            </c:spPr>
            <c:extLst>
              <c:ext xmlns:c16="http://schemas.microsoft.com/office/drawing/2014/chart" uri="{C3380CC4-5D6E-409C-BE32-E72D297353CC}">
                <c16:uniqueId val="{00000017-BC94-480D-9F6F-7822B8112F69}"/>
              </c:ext>
            </c:extLst>
          </c:dPt>
          <c:dPt>
            <c:idx val="6"/>
            <c:marker>
              <c:spPr>
                <a:solidFill>
                  <a:srgbClr val="F5F4EC"/>
                </a:solidFill>
                <a:ln>
                  <a:solidFill>
                    <a:srgbClr val="A23B72"/>
                  </a:solidFill>
                </a:ln>
              </c:spPr>
            </c:marker>
            <c:bubble3D val="0"/>
            <c:spPr>
              <a:ln w="28575">
                <a:solidFill>
                  <a:srgbClr val="A23B72"/>
                </a:solidFill>
                <a:prstDash val="dash"/>
              </a:ln>
            </c:spPr>
            <c:extLst>
              <c:ext xmlns:c16="http://schemas.microsoft.com/office/drawing/2014/chart" uri="{C3380CC4-5D6E-409C-BE32-E72D297353CC}">
                <c16:uniqueId val="{00000019-BC94-480D-9F6F-7822B8112F69}"/>
              </c:ext>
            </c:extLst>
          </c:dPt>
          <c:dPt>
            <c:idx val="7"/>
            <c:marker>
              <c:spPr>
                <a:solidFill>
                  <a:srgbClr val="F5F4EC"/>
                </a:solidFill>
                <a:ln>
                  <a:solidFill>
                    <a:srgbClr val="A23B72"/>
                  </a:solidFill>
                </a:ln>
              </c:spPr>
            </c:marker>
            <c:bubble3D val="0"/>
            <c:spPr>
              <a:ln w="28575">
                <a:solidFill>
                  <a:srgbClr val="A23B72"/>
                </a:solidFill>
                <a:prstDash val="dash"/>
              </a:ln>
            </c:spPr>
            <c:extLst>
              <c:ext xmlns:c16="http://schemas.microsoft.com/office/drawing/2014/chart" uri="{C3380CC4-5D6E-409C-BE32-E72D297353CC}">
                <c16:uniqueId val="{0000001B-BC94-480D-9F6F-7822B8112F69}"/>
              </c:ext>
            </c:extLst>
          </c:dPt>
          <c:dPt>
            <c:idx val="8"/>
            <c:marker>
              <c:spPr>
                <a:solidFill>
                  <a:srgbClr val="F5F4EC"/>
                </a:solidFill>
                <a:ln>
                  <a:solidFill>
                    <a:srgbClr val="A23B72"/>
                  </a:solidFill>
                </a:ln>
              </c:spPr>
            </c:marker>
            <c:bubble3D val="0"/>
            <c:spPr>
              <a:ln w="28575">
                <a:solidFill>
                  <a:srgbClr val="A23B72"/>
                </a:solidFill>
                <a:prstDash val="dash"/>
              </a:ln>
            </c:spPr>
            <c:extLst>
              <c:ext xmlns:c16="http://schemas.microsoft.com/office/drawing/2014/chart" uri="{C3380CC4-5D6E-409C-BE32-E72D297353CC}">
                <c16:uniqueId val="{0000001D-BC94-480D-9F6F-7822B8112F69}"/>
              </c:ext>
            </c:extLst>
          </c:dPt>
          <c:dPt>
            <c:idx val="9"/>
            <c:marker>
              <c:spPr>
                <a:solidFill>
                  <a:srgbClr val="F5F4EC"/>
                </a:solidFill>
                <a:ln>
                  <a:solidFill>
                    <a:srgbClr val="A23B72"/>
                  </a:solidFill>
                </a:ln>
              </c:spPr>
            </c:marker>
            <c:bubble3D val="0"/>
            <c:spPr>
              <a:ln w="28575">
                <a:solidFill>
                  <a:srgbClr val="A23B72"/>
                </a:solidFill>
                <a:prstDash val="dash"/>
              </a:ln>
            </c:spPr>
            <c:extLst>
              <c:ext xmlns:c16="http://schemas.microsoft.com/office/drawing/2014/chart" uri="{C3380CC4-5D6E-409C-BE32-E72D297353CC}">
                <c16:uniqueId val="{0000001F-BC94-480D-9F6F-7822B8112F69}"/>
              </c:ext>
            </c:extLst>
          </c:dPt>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Sheet1!$H$2:$H$11</c:f>
              <c:numCache>
                <c:formatCode>General</c:formatCode>
                <c:ptCount val="10"/>
                <c:pt idx="0">
                  <c:v>18.649999999999999</c:v>
                </c:pt>
                <c:pt idx="1">
                  <c:v>22.47</c:v>
                </c:pt>
                <c:pt idx="2">
                  <c:v>24.97</c:v>
                </c:pt>
                <c:pt idx="3">
                  <c:v>25.2</c:v>
                </c:pt>
                <c:pt idx="4">
                  <c:v>25.42</c:v>
                </c:pt>
                <c:pt idx="5">
                  <c:v>25.65</c:v>
                </c:pt>
                <c:pt idx="6">
                  <c:v>25.88</c:v>
                </c:pt>
                <c:pt idx="7">
                  <c:v>26.12</c:v>
                </c:pt>
                <c:pt idx="8">
                  <c:v>26.35</c:v>
                </c:pt>
                <c:pt idx="9">
                  <c:v>26.59</c:v>
                </c:pt>
              </c:numCache>
            </c:numRef>
          </c:val>
          <c:smooth val="0"/>
          <c:extLst>
            <c:ext xmlns:c16="http://schemas.microsoft.com/office/drawing/2014/chart" uri="{C3380CC4-5D6E-409C-BE32-E72D297353CC}">
              <c16:uniqueId val="{00000020-BC94-480D-9F6F-7822B8112F69}"/>
            </c:ext>
          </c:extLst>
        </c:ser>
        <c:ser>
          <c:idx val="2"/>
          <c:order val="3"/>
          <c:tx>
            <c:strRef>
              <c:f>Sheet1!$D$1</c:f>
              <c:strCache>
                <c:ptCount val="1"/>
                <c:pt idx="0">
                  <c:v>Revenues – 30 mills (from 2028)</c:v>
                </c:pt>
              </c:strCache>
            </c:strRef>
          </c:tx>
          <c:spPr>
            <a:ln w="28575">
              <a:solidFill>
                <a:srgbClr val="6B4C9A"/>
              </a:solidFill>
            </a:ln>
          </c:spPr>
          <c:marker>
            <c:symbol val="circle"/>
            <c:size val="7"/>
            <c:spPr>
              <a:solidFill>
                <a:srgbClr val="6B4C9A"/>
              </a:solidFill>
              <a:ln>
                <a:solidFill>
                  <a:srgbClr val="6B4C9A"/>
                </a:solidFill>
              </a:ln>
            </c:spPr>
          </c:marker>
          <c:dPt>
            <c:idx val="5"/>
            <c:marker>
              <c:spPr>
                <a:solidFill>
                  <a:srgbClr val="F5F4EC"/>
                </a:solidFill>
                <a:ln>
                  <a:solidFill>
                    <a:srgbClr val="6B4C9A"/>
                  </a:solidFill>
                </a:ln>
              </c:spPr>
            </c:marker>
            <c:bubble3D val="0"/>
            <c:spPr>
              <a:ln w="28575">
                <a:solidFill>
                  <a:srgbClr val="6B4C9A"/>
                </a:solidFill>
                <a:prstDash val="dash"/>
              </a:ln>
            </c:spPr>
            <c:extLst>
              <c:ext xmlns:c16="http://schemas.microsoft.com/office/drawing/2014/chart" uri="{C3380CC4-5D6E-409C-BE32-E72D297353CC}">
                <c16:uniqueId val="{00000017-BC94-480D-9F6F-7822B8112F69}"/>
              </c:ext>
            </c:extLst>
          </c:dPt>
          <c:dPt>
            <c:idx val="6"/>
            <c:marker>
              <c:spPr>
                <a:solidFill>
                  <a:srgbClr val="F5F4EC"/>
                </a:solidFill>
                <a:ln>
                  <a:solidFill>
                    <a:srgbClr val="6B4C9A"/>
                  </a:solidFill>
                </a:ln>
              </c:spPr>
            </c:marker>
            <c:bubble3D val="0"/>
            <c:spPr>
              <a:ln w="28575">
                <a:solidFill>
                  <a:srgbClr val="6B4C9A"/>
                </a:solidFill>
                <a:prstDash val="dash"/>
              </a:ln>
            </c:spPr>
            <c:extLst>
              <c:ext xmlns:c16="http://schemas.microsoft.com/office/drawing/2014/chart" uri="{C3380CC4-5D6E-409C-BE32-E72D297353CC}">
                <c16:uniqueId val="{00000019-BC94-480D-9F6F-7822B8112F69}"/>
              </c:ext>
            </c:extLst>
          </c:dPt>
          <c:dPt>
            <c:idx val="7"/>
            <c:marker>
              <c:spPr>
                <a:solidFill>
                  <a:srgbClr val="F5F4EC"/>
                </a:solidFill>
                <a:ln>
                  <a:solidFill>
                    <a:srgbClr val="6B4C9A"/>
                  </a:solidFill>
                </a:ln>
              </c:spPr>
            </c:marker>
            <c:bubble3D val="0"/>
            <c:spPr>
              <a:ln w="28575">
                <a:solidFill>
                  <a:srgbClr val="6B4C9A"/>
                </a:solidFill>
                <a:prstDash val="dash"/>
              </a:ln>
            </c:spPr>
            <c:extLst>
              <c:ext xmlns:c16="http://schemas.microsoft.com/office/drawing/2014/chart" uri="{C3380CC4-5D6E-409C-BE32-E72D297353CC}">
                <c16:uniqueId val="{0000001B-BC94-480D-9F6F-7822B8112F69}"/>
              </c:ext>
            </c:extLst>
          </c:dPt>
          <c:dPt>
            <c:idx val="8"/>
            <c:marker>
              <c:spPr>
                <a:solidFill>
                  <a:srgbClr val="F5F4EC"/>
                </a:solidFill>
                <a:ln>
                  <a:solidFill>
                    <a:srgbClr val="6B4C9A"/>
                  </a:solidFill>
                </a:ln>
              </c:spPr>
            </c:marker>
            <c:bubble3D val="0"/>
            <c:spPr>
              <a:ln w="28575">
                <a:solidFill>
                  <a:srgbClr val="6B4C9A"/>
                </a:solidFill>
                <a:prstDash val="dash"/>
              </a:ln>
            </c:spPr>
            <c:extLst>
              <c:ext xmlns:c16="http://schemas.microsoft.com/office/drawing/2014/chart" uri="{C3380CC4-5D6E-409C-BE32-E72D297353CC}">
                <c16:uniqueId val="{0000001D-BC94-480D-9F6F-7822B8112F69}"/>
              </c:ext>
            </c:extLst>
          </c:dPt>
          <c:dPt>
            <c:idx val="9"/>
            <c:marker>
              <c:spPr>
                <a:solidFill>
                  <a:srgbClr val="F5F4EC"/>
                </a:solidFill>
                <a:ln>
                  <a:solidFill>
                    <a:srgbClr val="6B4C9A"/>
                  </a:solidFill>
                </a:ln>
              </c:spPr>
            </c:marker>
            <c:bubble3D val="0"/>
            <c:spPr>
              <a:ln w="28575">
                <a:solidFill>
                  <a:srgbClr val="6B4C9A"/>
                </a:solidFill>
                <a:prstDash val="dash"/>
              </a:ln>
            </c:spPr>
            <c:extLst>
              <c:ext xmlns:c16="http://schemas.microsoft.com/office/drawing/2014/chart" uri="{C3380CC4-5D6E-409C-BE32-E72D297353CC}">
                <c16:uniqueId val="{0000001F-BC94-480D-9F6F-7822B8112F69}"/>
              </c:ext>
            </c:extLst>
          </c:dPt>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Sheet1!$D$2:$D$11</c:f>
              <c:numCache>
                <c:formatCode>General</c:formatCode>
                <c:ptCount val="10"/>
                <c:pt idx="0">
                  <c:v>18.649999999999999</c:v>
                </c:pt>
                <c:pt idx="1">
                  <c:v>16.79</c:v>
                </c:pt>
                <c:pt idx="2">
                  <c:v>24.97</c:v>
                </c:pt>
                <c:pt idx="3">
                  <c:v>25.2</c:v>
                </c:pt>
                <c:pt idx="4">
                  <c:v>25.42</c:v>
                </c:pt>
                <c:pt idx="5">
                  <c:v>25.65</c:v>
                </c:pt>
                <c:pt idx="6">
                  <c:v>25.88</c:v>
                </c:pt>
                <c:pt idx="7">
                  <c:v>26.12</c:v>
                </c:pt>
                <c:pt idx="8">
                  <c:v>26.35</c:v>
                </c:pt>
                <c:pt idx="9">
                  <c:v>26.59</c:v>
                </c:pt>
              </c:numCache>
            </c:numRef>
          </c:val>
          <c:smooth val="0"/>
          <c:extLst>
            <c:ext xmlns:c16="http://schemas.microsoft.com/office/drawing/2014/chart" uri="{C3380CC4-5D6E-409C-BE32-E72D297353CC}">
              <c16:uniqueId val="{00000020-BC94-480D-9F6F-7822B8112F69}"/>
            </c:ext>
          </c:extLst>
        </c:ser>
        <c:ser>
          <c:idx val="3"/>
          <c:order val="4"/>
          <c:tx>
            <c:strRef>
              <c:f>Sheet1!$E$1</c:f>
              <c:strCache>
                <c:ptCount val="1"/>
                <c:pt idx="0">
                  <c:v>Revenues – EIT</c:v>
                </c:pt>
              </c:strCache>
            </c:strRef>
          </c:tx>
          <c:spPr>
            <a:ln w="28575">
              <a:solidFill>
                <a:srgbClr val="256B41"/>
              </a:solidFill>
            </a:ln>
          </c:spPr>
          <c:marker>
            <c:symbol val="circle"/>
            <c:size val="7"/>
            <c:spPr>
              <a:solidFill>
                <a:srgbClr val="256B41"/>
              </a:solidFill>
              <a:ln>
                <a:solidFill>
                  <a:srgbClr val="256B41"/>
                </a:solidFill>
              </a:ln>
            </c:spPr>
          </c:marker>
          <c:dPt>
            <c:idx val="5"/>
            <c:marker>
              <c:spPr>
                <a:solidFill>
                  <a:srgbClr val="F5F4EC"/>
                </a:solidFill>
                <a:ln>
                  <a:solidFill>
                    <a:srgbClr val="256B41"/>
                  </a:solidFill>
                </a:ln>
              </c:spPr>
            </c:marker>
            <c:bubble3D val="0"/>
            <c:spPr>
              <a:ln w="28575">
                <a:solidFill>
                  <a:srgbClr val="256B41"/>
                </a:solidFill>
                <a:prstDash val="dash"/>
              </a:ln>
            </c:spPr>
            <c:extLst>
              <c:ext xmlns:c16="http://schemas.microsoft.com/office/drawing/2014/chart" uri="{C3380CC4-5D6E-409C-BE32-E72D297353CC}">
                <c16:uniqueId val="{00000022-BC94-480D-9F6F-7822B8112F69}"/>
              </c:ext>
            </c:extLst>
          </c:dPt>
          <c:dPt>
            <c:idx val="6"/>
            <c:marker>
              <c:spPr>
                <a:solidFill>
                  <a:srgbClr val="F5F4EC"/>
                </a:solidFill>
                <a:ln>
                  <a:solidFill>
                    <a:srgbClr val="256B41"/>
                  </a:solidFill>
                </a:ln>
              </c:spPr>
            </c:marker>
            <c:bubble3D val="0"/>
            <c:spPr>
              <a:ln w="28575">
                <a:solidFill>
                  <a:srgbClr val="256B41"/>
                </a:solidFill>
                <a:prstDash val="dash"/>
              </a:ln>
            </c:spPr>
            <c:extLst>
              <c:ext xmlns:c16="http://schemas.microsoft.com/office/drawing/2014/chart" uri="{C3380CC4-5D6E-409C-BE32-E72D297353CC}">
                <c16:uniqueId val="{00000024-BC94-480D-9F6F-7822B8112F69}"/>
              </c:ext>
            </c:extLst>
          </c:dPt>
          <c:dPt>
            <c:idx val="7"/>
            <c:marker>
              <c:spPr>
                <a:solidFill>
                  <a:srgbClr val="F5F4EC"/>
                </a:solidFill>
                <a:ln>
                  <a:solidFill>
                    <a:srgbClr val="256B41"/>
                  </a:solidFill>
                </a:ln>
              </c:spPr>
            </c:marker>
            <c:bubble3D val="0"/>
            <c:spPr>
              <a:ln w="28575">
                <a:solidFill>
                  <a:srgbClr val="256B41"/>
                </a:solidFill>
                <a:prstDash val="dash"/>
              </a:ln>
            </c:spPr>
            <c:extLst>
              <c:ext xmlns:c16="http://schemas.microsoft.com/office/drawing/2014/chart" uri="{C3380CC4-5D6E-409C-BE32-E72D297353CC}">
                <c16:uniqueId val="{00000026-BC94-480D-9F6F-7822B8112F69}"/>
              </c:ext>
            </c:extLst>
          </c:dPt>
          <c:dPt>
            <c:idx val="8"/>
            <c:marker>
              <c:spPr>
                <a:solidFill>
                  <a:srgbClr val="F5F4EC"/>
                </a:solidFill>
                <a:ln>
                  <a:solidFill>
                    <a:srgbClr val="256B41"/>
                  </a:solidFill>
                </a:ln>
              </c:spPr>
            </c:marker>
            <c:bubble3D val="0"/>
            <c:spPr>
              <a:ln w="28575">
                <a:solidFill>
                  <a:srgbClr val="256B41"/>
                </a:solidFill>
                <a:prstDash val="dash"/>
              </a:ln>
            </c:spPr>
            <c:extLst>
              <c:ext xmlns:c16="http://schemas.microsoft.com/office/drawing/2014/chart" uri="{C3380CC4-5D6E-409C-BE32-E72D297353CC}">
                <c16:uniqueId val="{00000028-BC94-480D-9F6F-7822B8112F69}"/>
              </c:ext>
            </c:extLst>
          </c:dPt>
          <c:dPt>
            <c:idx val="9"/>
            <c:marker>
              <c:spPr>
                <a:solidFill>
                  <a:srgbClr val="F5F4EC"/>
                </a:solidFill>
                <a:ln>
                  <a:solidFill>
                    <a:srgbClr val="256B41"/>
                  </a:solidFill>
                </a:ln>
              </c:spPr>
            </c:marker>
            <c:bubble3D val="0"/>
            <c:spPr>
              <a:ln w="28575">
                <a:solidFill>
                  <a:srgbClr val="256B41"/>
                </a:solidFill>
                <a:prstDash val="dash"/>
              </a:ln>
            </c:spPr>
            <c:extLst>
              <c:ext xmlns:c16="http://schemas.microsoft.com/office/drawing/2014/chart" uri="{C3380CC4-5D6E-409C-BE32-E72D297353CC}">
                <c16:uniqueId val="{0000002A-BC94-480D-9F6F-7822B8112F69}"/>
              </c:ext>
            </c:extLst>
          </c:dPt>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Sheet1!$E$2:$E$11</c:f>
              <c:numCache>
                <c:formatCode>General</c:formatCode>
                <c:ptCount val="10"/>
                <c:pt idx="0">
                  <c:v>18.649999999999999</c:v>
                </c:pt>
                <c:pt idx="1">
                  <c:v>36.79</c:v>
                </c:pt>
                <c:pt idx="2">
                  <c:v>26.62</c:v>
                </c:pt>
                <c:pt idx="3">
                  <c:v>27.02</c:v>
                </c:pt>
                <c:pt idx="4">
                  <c:v>27.44</c:v>
                </c:pt>
                <c:pt idx="5">
                  <c:v>27.86</c:v>
                </c:pt>
                <c:pt idx="6">
                  <c:v>28.28</c:v>
                </c:pt>
                <c:pt idx="7">
                  <c:v>28.72</c:v>
                </c:pt>
                <c:pt idx="8">
                  <c:v>29.16</c:v>
                </c:pt>
                <c:pt idx="9">
                  <c:v>29.6</c:v>
                </c:pt>
              </c:numCache>
            </c:numRef>
          </c:val>
          <c:smooth val="0"/>
          <c:extLst>
            <c:ext xmlns:c16="http://schemas.microsoft.com/office/drawing/2014/chart" uri="{C3380CC4-5D6E-409C-BE32-E72D297353CC}">
              <c16:uniqueId val="{0000002B-BC94-480D-9F6F-7822B8112F69}"/>
            </c:ext>
          </c:extLst>
        </c:ser>
        <c:ser>
          <c:idx val="4"/>
          <c:order val="5"/>
          <c:tx>
            <c:strRef>
              <c:f>Sheet1!$F$1</c:f>
              <c:strCache>
                <c:ptCount val="1"/>
                <c:pt idx="0">
                  <c:v>Revenues – EIT, 5-mill cut</c:v>
                </c:pt>
              </c:strCache>
            </c:strRef>
          </c:tx>
          <c:spPr>
            <a:ln w="28575">
              <a:solidFill>
                <a:srgbClr val="2F6690"/>
              </a:solidFill>
            </a:ln>
          </c:spPr>
          <c:marker>
            <c:symbol val="circle"/>
            <c:size val="7"/>
            <c:spPr>
              <a:solidFill>
                <a:srgbClr val="2F6690"/>
              </a:solidFill>
              <a:ln>
                <a:solidFill>
                  <a:srgbClr val="2F6690"/>
                </a:solidFill>
              </a:ln>
            </c:spPr>
          </c:marker>
          <c:dPt>
            <c:idx val="5"/>
            <c:marker>
              <c:spPr>
                <a:solidFill>
                  <a:srgbClr val="F5F4EC"/>
                </a:solidFill>
                <a:ln>
                  <a:solidFill>
                    <a:srgbClr val="2F6690"/>
                  </a:solidFill>
                </a:ln>
              </c:spPr>
            </c:marker>
            <c:bubble3D val="0"/>
            <c:spPr>
              <a:ln w="28575">
                <a:solidFill>
                  <a:srgbClr val="2F6690"/>
                </a:solidFill>
                <a:prstDash val="dash"/>
              </a:ln>
            </c:spPr>
            <c:extLst>
              <c:ext xmlns:c16="http://schemas.microsoft.com/office/drawing/2014/chart" uri="{C3380CC4-5D6E-409C-BE32-E72D297353CC}">
                <c16:uniqueId val="{0000002D-BC94-480D-9F6F-7822B8112F69}"/>
              </c:ext>
            </c:extLst>
          </c:dPt>
          <c:dPt>
            <c:idx val="6"/>
            <c:marker>
              <c:spPr>
                <a:solidFill>
                  <a:srgbClr val="F5F4EC"/>
                </a:solidFill>
                <a:ln>
                  <a:solidFill>
                    <a:srgbClr val="2F6690"/>
                  </a:solidFill>
                </a:ln>
              </c:spPr>
            </c:marker>
            <c:bubble3D val="0"/>
            <c:spPr>
              <a:ln w="28575">
                <a:solidFill>
                  <a:srgbClr val="2F6690"/>
                </a:solidFill>
                <a:prstDash val="dash"/>
              </a:ln>
            </c:spPr>
            <c:extLst>
              <c:ext xmlns:c16="http://schemas.microsoft.com/office/drawing/2014/chart" uri="{C3380CC4-5D6E-409C-BE32-E72D297353CC}">
                <c16:uniqueId val="{0000002F-BC94-480D-9F6F-7822B8112F69}"/>
              </c:ext>
            </c:extLst>
          </c:dPt>
          <c:dPt>
            <c:idx val="7"/>
            <c:marker>
              <c:spPr>
                <a:solidFill>
                  <a:srgbClr val="F5F4EC"/>
                </a:solidFill>
                <a:ln>
                  <a:solidFill>
                    <a:srgbClr val="2F6690"/>
                  </a:solidFill>
                </a:ln>
              </c:spPr>
            </c:marker>
            <c:bubble3D val="0"/>
            <c:spPr>
              <a:ln w="28575">
                <a:solidFill>
                  <a:srgbClr val="2F6690"/>
                </a:solidFill>
                <a:prstDash val="dash"/>
              </a:ln>
            </c:spPr>
            <c:extLst>
              <c:ext xmlns:c16="http://schemas.microsoft.com/office/drawing/2014/chart" uri="{C3380CC4-5D6E-409C-BE32-E72D297353CC}">
                <c16:uniqueId val="{00000031-BC94-480D-9F6F-7822B8112F69}"/>
              </c:ext>
            </c:extLst>
          </c:dPt>
          <c:dPt>
            <c:idx val="8"/>
            <c:marker>
              <c:spPr>
                <a:solidFill>
                  <a:srgbClr val="F5F4EC"/>
                </a:solidFill>
                <a:ln>
                  <a:solidFill>
                    <a:srgbClr val="2F6690"/>
                  </a:solidFill>
                </a:ln>
              </c:spPr>
            </c:marker>
            <c:bubble3D val="0"/>
            <c:spPr>
              <a:ln w="28575">
                <a:solidFill>
                  <a:srgbClr val="2F6690"/>
                </a:solidFill>
                <a:prstDash val="dash"/>
              </a:ln>
            </c:spPr>
            <c:extLst>
              <c:ext xmlns:c16="http://schemas.microsoft.com/office/drawing/2014/chart" uri="{C3380CC4-5D6E-409C-BE32-E72D297353CC}">
                <c16:uniqueId val="{00000033-BC94-480D-9F6F-7822B8112F69}"/>
              </c:ext>
            </c:extLst>
          </c:dPt>
          <c:dPt>
            <c:idx val="9"/>
            <c:marker>
              <c:spPr>
                <a:solidFill>
                  <a:srgbClr val="F5F4EC"/>
                </a:solidFill>
                <a:ln>
                  <a:solidFill>
                    <a:srgbClr val="2F6690"/>
                  </a:solidFill>
                </a:ln>
              </c:spPr>
            </c:marker>
            <c:bubble3D val="0"/>
            <c:spPr>
              <a:ln w="28575">
                <a:solidFill>
                  <a:srgbClr val="2F6690"/>
                </a:solidFill>
                <a:prstDash val="dash"/>
              </a:ln>
            </c:spPr>
            <c:extLst>
              <c:ext xmlns:c16="http://schemas.microsoft.com/office/drawing/2014/chart" uri="{C3380CC4-5D6E-409C-BE32-E72D297353CC}">
                <c16:uniqueId val="{00000035-BC94-480D-9F6F-7822B8112F69}"/>
              </c:ext>
            </c:extLst>
          </c:dPt>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Sheet1!$F$2:$F$11</c:f>
              <c:numCache>
                <c:formatCode>General</c:formatCode>
                <c:ptCount val="10"/>
                <c:pt idx="0">
                  <c:v>18.649999999999999</c:v>
                </c:pt>
                <c:pt idx="1">
                  <c:v>33.869999999999997</c:v>
                </c:pt>
                <c:pt idx="2">
                  <c:v>23.71</c:v>
                </c:pt>
                <c:pt idx="3">
                  <c:v>24.13</c:v>
                </c:pt>
                <c:pt idx="4">
                  <c:v>24.56</c:v>
                </c:pt>
                <c:pt idx="5">
                  <c:v>25</c:v>
                </c:pt>
                <c:pt idx="6">
                  <c:v>25.44</c:v>
                </c:pt>
                <c:pt idx="7">
                  <c:v>25.9</c:v>
                </c:pt>
                <c:pt idx="8">
                  <c:v>26.36</c:v>
                </c:pt>
                <c:pt idx="9">
                  <c:v>26.82</c:v>
                </c:pt>
              </c:numCache>
            </c:numRef>
          </c:val>
          <c:smooth val="0"/>
          <c:extLst>
            <c:ext xmlns:c16="http://schemas.microsoft.com/office/drawing/2014/chart" uri="{C3380CC4-5D6E-409C-BE32-E72D297353CC}">
              <c16:uniqueId val="{00000036-BC94-480D-9F6F-7822B8112F69}"/>
            </c:ext>
          </c:extLst>
        </c:ser>
        <c:ser>
          <c:idx val="5"/>
          <c:order val="6"/>
          <c:tx>
            <c:strRef>
              <c:f>Sheet1!$G$1</c:f>
              <c:strCache>
                <c:ptCount val="1"/>
                <c:pt idx="0">
                  <c:v>Expenditures (all six)</c:v>
                </c:pt>
              </c:strCache>
            </c:strRef>
          </c:tx>
          <c:spPr>
            <a:ln w="41275">
              <a:solidFill>
                <a:srgbClr val="4A4F4C"/>
              </a:solidFill>
            </a:ln>
          </c:spPr>
          <c:marker>
            <c:symbol val="square"/>
            <c:size val="7"/>
            <c:spPr>
              <a:solidFill>
                <a:srgbClr val="4A4F4C"/>
              </a:solidFill>
              <a:ln>
                <a:solidFill>
                  <a:srgbClr val="4A4F4C"/>
                </a:solidFill>
              </a:ln>
            </c:spPr>
          </c:marker>
          <c:dPt>
            <c:idx val="5"/>
            <c:marker>
              <c:spPr>
                <a:solidFill>
                  <a:srgbClr val="F5F4EC"/>
                </a:solidFill>
                <a:ln>
                  <a:solidFill>
                    <a:srgbClr val="4A4F4C"/>
                  </a:solidFill>
                </a:ln>
              </c:spPr>
            </c:marker>
            <c:bubble3D val="0"/>
            <c:spPr>
              <a:ln w="41275">
                <a:solidFill>
                  <a:srgbClr val="4A4F4C"/>
                </a:solidFill>
                <a:prstDash val="dash"/>
              </a:ln>
            </c:spPr>
            <c:extLst>
              <c:ext xmlns:c16="http://schemas.microsoft.com/office/drawing/2014/chart" uri="{C3380CC4-5D6E-409C-BE32-E72D297353CC}">
                <c16:uniqueId val="{00000038-BC94-480D-9F6F-7822B8112F69}"/>
              </c:ext>
            </c:extLst>
          </c:dPt>
          <c:dPt>
            <c:idx val="6"/>
            <c:marker>
              <c:spPr>
                <a:solidFill>
                  <a:srgbClr val="F5F4EC"/>
                </a:solidFill>
                <a:ln>
                  <a:solidFill>
                    <a:srgbClr val="4A4F4C"/>
                  </a:solidFill>
                </a:ln>
              </c:spPr>
            </c:marker>
            <c:bubble3D val="0"/>
            <c:spPr>
              <a:ln w="41275">
                <a:solidFill>
                  <a:srgbClr val="4A4F4C"/>
                </a:solidFill>
                <a:prstDash val="dash"/>
              </a:ln>
            </c:spPr>
            <c:extLst>
              <c:ext xmlns:c16="http://schemas.microsoft.com/office/drawing/2014/chart" uri="{C3380CC4-5D6E-409C-BE32-E72D297353CC}">
                <c16:uniqueId val="{0000003A-BC94-480D-9F6F-7822B8112F69}"/>
              </c:ext>
            </c:extLst>
          </c:dPt>
          <c:dPt>
            <c:idx val="7"/>
            <c:marker>
              <c:spPr>
                <a:solidFill>
                  <a:srgbClr val="F5F4EC"/>
                </a:solidFill>
                <a:ln>
                  <a:solidFill>
                    <a:srgbClr val="4A4F4C"/>
                  </a:solidFill>
                </a:ln>
              </c:spPr>
            </c:marker>
            <c:bubble3D val="0"/>
            <c:spPr>
              <a:ln w="41275">
                <a:solidFill>
                  <a:srgbClr val="4A4F4C"/>
                </a:solidFill>
                <a:prstDash val="dash"/>
              </a:ln>
            </c:spPr>
            <c:extLst>
              <c:ext xmlns:c16="http://schemas.microsoft.com/office/drawing/2014/chart" uri="{C3380CC4-5D6E-409C-BE32-E72D297353CC}">
                <c16:uniqueId val="{0000003C-BC94-480D-9F6F-7822B8112F69}"/>
              </c:ext>
            </c:extLst>
          </c:dPt>
          <c:dPt>
            <c:idx val="8"/>
            <c:marker>
              <c:spPr>
                <a:solidFill>
                  <a:srgbClr val="F5F4EC"/>
                </a:solidFill>
                <a:ln>
                  <a:solidFill>
                    <a:srgbClr val="4A4F4C"/>
                  </a:solidFill>
                </a:ln>
              </c:spPr>
            </c:marker>
            <c:bubble3D val="0"/>
            <c:spPr>
              <a:ln w="41275">
                <a:solidFill>
                  <a:srgbClr val="4A4F4C"/>
                </a:solidFill>
                <a:prstDash val="dash"/>
              </a:ln>
            </c:spPr>
            <c:extLst>
              <c:ext xmlns:c16="http://schemas.microsoft.com/office/drawing/2014/chart" uri="{C3380CC4-5D6E-409C-BE32-E72D297353CC}">
                <c16:uniqueId val="{0000003E-BC94-480D-9F6F-7822B8112F69}"/>
              </c:ext>
            </c:extLst>
          </c:dPt>
          <c:dPt>
            <c:idx val="9"/>
            <c:marker>
              <c:spPr>
                <a:solidFill>
                  <a:srgbClr val="F5F4EC"/>
                </a:solidFill>
                <a:ln>
                  <a:solidFill>
                    <a:srgbClr val="4A4F4C"/>
                  </a:solidFill>
                </a:ln>
              </c:spPr>
            </c:marker>
            <c:bubble3D val="0"/>
            <c:spPr>
              <a:ln w="41275">
                <a:solidFill>
                  <a:srgbClr val="4A4F4C"/>
                </a:solidFill>
                <a:prstDash val="dash"/>
              </a:ln>
            </c:spPr>
            <c:extLst>
              <c:ext xmlns:c16="http://schemas.microsoft.com/office/drawing/2014/chart" uri="{C3380CC4-5D6E-409C-BE32-E72D297353CC}">
                <c16:uniqueId val="{00000040-BC94-480D-9F6F-7822B8112F69}"/>
              </c:ext>
            </c:extLst>
          </c:dPt>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Sheet1!$G$2:$G$11</c:f>
              <c:numCache>
                <c:formatCode>General</c:formatCode>
                <c:ptCount val="10"/>
                <c:pt idx="0">
                  <c:v>18.95</c:v>
                </c:pt>
                <c:pt idx="1">
                  <c:v>21.16</c:v>
                </c:pt>
                <c:pt idx="2">
                  <c:v>22.3</c:v>
                </c:pt>
                <c:pt idx="3">
                  <c:v>23.27</c:v>
                </c:pt>
                <c:pt idx="4">
                  <c:v>24.26</c:v>
                </c:pt>
                <c:pt idx="5">
                  <c:v>25.31</c:v>
                </c:pt>
                <c:pt idx="6">
                  <c:v>26.4</c:v>
                </c:pt>
                <c:pt idx="7">
                  <c:v>27.53</c:v>
                </c:pt>
                <c:pt idx="8">
                  <c:v>28.72</c:v>
                </c:pt>
                <c:pt idx="9">
                  <c:v>29.96</c:v>
                </c:pt>
              </c:numCache>
            </c:numRef>
          </c:val>
          <c:smooth val="0"/>
          <c:extLst>
            <c:ext xmlns:c16="http://schemas.microsoft.com/office/drawing/2014/chart" uri="{C3380CC4-5D6E-409C-BE32-E72D297353CC}">
              <c16:uniqueId val="{00000041-BC94-480D-9F6F-7822B8112F69}"/>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low"/>
        <c:spPr>
          <a:ln>
            <a:solidFill>
              <a:srgbClr val="8A9A8E"/>
            </a:solidFill>
          </a:ln>
        </c:spPr>
        <c:txPr>
          <a:bodyPr/>
          <a:lstStyle/>
          <a:p>
            <a:pPr>
              <a:defRPr sz="1100">
                <a:solidFill>
                  <a:srgbClr val="16281E"/>
                </a:solidFill>
              </a:defRPr>
            </a:pPr>
            <a:endParaRPr lang="en-US"/>
          </a:p>
        </c:txPr>
        <c:crossAx val="2140495176"/>
        <c:crosses val="autoZero"/>
        <c:auto val="1"/>
        <c:lblAlgn val="ctr"/>
        <c:lblOffset val="100"/>
        <c:noMultiLvlLbl val="0"/>
      </c:catAx>
      <c:valAx>
        <c:axId val="2140495176"/>
        <c:scaling>
          <c:orientation val="minMax"/>
          <c:max val="40"/>
          <c:min val="10"/>
        </c:scaling>
        <c:delete val="0"/>
        <c:axPos val="l"/>
        <c:majorGridlines>
          <c:spPr>
            <a:ln w="9525">
              <a:solidFill>
                <a:srgbClr val="D9DCCB"/>
              </a:solidFill>
            </a:ln>
          </c:spPr>
        </c:majorGridlines>
        <c:numFmt formatCode="\$#,##0&quot;M&quot;;\-\$#,##0&quot;M&quot;" sourceLinked="0"/>
        <c:majorTickMark val="out"/>
        <c:minorTickMark val="none"/>
        <c:tickLblPos val="nextTo"/>
        <c:spPr>
          <a:ln>
            <a:noFill/>
          </a:ln>
        </c:spPr>
        <c:txPr>
          <a:bodyPr/>
          <a:lstStyle/>
          <a:p>
            <a:pPr>
              <a:defRPr sz="1100">
                <a:solidFill>
                  <a:srgbClr val="55645A"/>
                </a:solidFill>
              </a:defRPr>
            </a:pPr>
            <a:endParaRPr lang="en-US"/>
          </a:p>
        </c:txPr>
        <c:crossAx val="2118791784"/>
        <c:crosses val="autoZero"/>
        <c:crossBetween val="between"/>
        <c:majorUnit val="5"/>
      </c:valAx>
    </c:plotArea>
    <c:legend>
      <c:legendPos val="r"/>
      <c:overlay val="0"/>
      <c:txPr>
        <a:bodyPr/>
        <a:lstStyle/>
        <a:p>
          <a:pPr>
            <a:defRPr sz="1100">
              <a:solidFill>
                <a:srgbClr val="16281E"/>
              </a:solidFill>
            </a:defRPr>
          </a:pPr>
          <a:endParaRPr lang="en-US"/>
        </a:p>
      </c:txPr>
    </c:legend>
    <c:plotVisOnly val="1"/>
    <c:dispBlanksAs val="gap"/>
    <c:showDLblsOverMax val="0"/>
  </c:chart>
  <c:txPr>
    <a:bodyPr/>
    <a:lstStyle/>
    <a:p>
      <a:pPr>
        <a:defRPr sz="1800">
          <a:latin typeface="Public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E36AF-B31C-64A9-74F7-657A03D64F22}"/>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112228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dirty="0"/>
              <a:t>Good evening. My name is Mega Bhandary, and I am the Chief Financial Officer. This presentation covers the 2027 General Fund and six budget scenarios, including a new scenario in which Lower Makefield changes from a second class township to a first class township.</a:t>
            </a:r>
          </a:p>
          <a:p>
            <a:endParaRPr dirty="0"/>
          </a:p>
          <a:p>
            <a:r>
              <a:rPr dirty="0"/>
              <a:t>We'll begin with the General Fund's structural deficit, why revenue is flat, and the cost-saving measures the township has already taken. Next we'll cover the 19-mill court approval route and the earned income tax. Then we'll cover background on the two township classes and how Lower Makefield compares by population and with the other second class townships in Bucks County, then how first class townships compare with second class townships, the process to change, and what changes for taxes, the stormwater fee, the governing board and elections. We'll also cover the Civil Service Commission a first class township must have for its police department, the costs of the transition, and the open questions that would need legal and actuarial review. </a:t>
            </a:r>
          </a:p>
          <a:p>
            <a:endParaRPr dirty="0"/>
          </a:p>
          <a:p>
            <a:r>
              <a:rPr dirty="0"/>
              <a:t>After the first class township </a:t>
            </a:r>
            <a:r>
              <a:rPr lang="en-US" dirty="0"/>
              <a:t>discussion</a:t>
            </a:r>
            <a:r>
              <a:rPr dirty="0"/>
              <a:t>, we'll compare all six scenarios, first in a table, then by residential tax impact for an average household, and then in line graphs, through 2030. We'll also show a trend projection through 2035.</a:t>
            </a:r>
          </a:p>
          <a:p>
            <a:endParaRPr dirty="0"/>
          </a:p>
          <a:p>
            <a:r>
              <a:rPr dirty="0"/>
              <a:t>The six scenarios are: the budget as is; 19 mills with a one-time sewer fund transfer; a change to first class township status with 30 mills; 19 mills with a one-time sewer fund transfer in 2027, followed by first class township status with 30 mills from 2028; an earned income tax, or EIT; and an EIT with a 5-mill reduction and elimination of the per capita tax.</a:t>
            </a:r>
          </a:p>
          <a:p>
            <a:endParaRPr dirty="0"/>
          </a:p>
          <a:p>
            <a:r>
              <a:rPr dirty="0"/>
              <a:t>Everything presented is a draft for the Board's discussion.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illustrates the </a:t>
            </a:r>
            <a:r>
              <a:rPr lang="en-US" b="1" dirty="0"/>
              <a:t>structural deficit within our General Fund</a:t>
            </a:r>
            <a:r>
              <a:rPr lang="en-US" dirty="0"/>
              <a:t>, which is one of the Township's most significant financial challenges.</a:t>
            </a:r>
          </a:p>
          <a:p>
            <a:r>
              <a:rPr lang="en-US" dirty="0"/>
              <a:t>A structural deficit occurs when ongoing expenditures consistently exceed recurring revenues. This is not a one-time shortfall, but rather a recurring imbalance that continues to grow if no corrective action is taken.</a:t>
            </a:r>
          </a:p>
          <a:p>
            <a:r>
              <a:rPr lang="en-US" dirty="0"/>
              <a:t>As you can see, expenditures exceed revenues every year from 2026 through 2030. In 2027, we are projecting a deficit of approximately </a:t>
            </a:r>
            <a:r>
              <a:rPr lang="en-US" b="1" dirty="0"/>
              <a:t>$4.37 million</a:t>
            </a:r>
            <a:r>
              <a:rPr lang="en-US" dirty="0"/>
              <a:t>, growing to </a:t>
            </a:r>
            <a:r>
              <a:rPr lang="en-US" b="1" dirty="0"/>
              <a:t>$7.75 million by 2030</a:t>
            </a:r>
            <a:r>
              <a:rPr lang="en-US" dirty="0"/>
              <a:t>. More concerning is the impact on our fund balance. We are projecting to end 2026 with approximately $2.52 million in reserves, but without corrective action, that balance turns negative in 2027.  Looking at the revenue side, our General Fund millage has remained at 13.88 mills since at least 2022. Real estate tax revenue is projected at approximately $7.47 million in 2026 and $7.48 million in 2027, essentially no growth. Under the Second Class Township Code, we have only 0.12 mills remaining before reaching the statutory limit, which would generate just $65,000 in additional annual revenue.  Total General Fund revenue is projected to decline from $18.6 million in 2026 to $16.8 million in 2027, before leveling off at approximately $16.3 million to $16.5 million annually through 2030.  Meanwhile, expenditures are projected at $21.2 million in 2027, increasing by approximately 4.3% annually to $24.3 million by 2030.  </a:t>
            </a:r>
            <a:r>
              <a:rPr lang="en-US" b="1" dirty="0"/>
              <a:t>What is important to understand is that this imbalance is not simply the result of increasing expenditures.</a:t>
            </a:r>
            <a:r>
              <a:rPr lang="en-US" dirty="0"/>
              <a:t> The Township continues to face rising costs associated with providing essential services, while our primary revenue sources remain largely stagnant and our ability to generate additional property tax revenue is restricted.</a:t>
            </a:r>
          </a:p>
          <a:p>
            <a:r>
              <a:rPr lang="en-US" dirty="0"/>
              <a:t>The Township has already implemented cost-saving measures and continues to evaluate expenditures. However, cost containment alone cannot address a growing structural deficit of this magnitude without potentially affecting the services our residents rely on.  </a:t>
            </a:r>
            <a:r>
              <a:rPr lang="en-US" b="1" dirty="0"/>
              <a:t>The fundamental challenge is that our revenues are not keeping pace with the cost of maintaining current services.</a:t>
            </a:r>
            <a:r>
              <a:rPr lang="en-US" dirty="0"/>
              <a:t> Without a sustainable revenue solution, the gap will continue to widen, and the General Fund will not be able to support its ongoing obligations.  The next two slides will provide additional context on why our revenues remain relatively flat and highlight the cost-saving measures the Township has already taken.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explains why General Fund revenue remains relatively flat, despite the continued increase in operating costs.</a:t>
            </a:r>
          </a:p>
          <a:p>
            <a:r>
              <a:rPr lang="en-US" b="1" dirty="0"/>
              <a:t>First is our assessment base.</a:t>
            </a:r>
            <a:r>
              <a:rPr lang="en-US" dirty="0"/>
              <a:t> Bucks County has not conducted a countywide reassessment since 1972. As a result, assessed property values do not increase with market values. They generally change only through new construction, property improvements, or assessment appeals. This means that the revenue generated by each mill remains relatively consistent from year to year. For 2027, one mill generates approximately $539,000.</a:t>
            </a:r>
          </a:p>
          <a:p>
            <a:r>
              <a:rPr lang="en-US" b="1" dirty="0"/>
              <a:t>Second is the statutory millage cap.</a:t>
            </a:r>
            <a:r>
              <a:rPr lang="en-US" dirty="0"/>
              <a:t> Under the Second Class Township Code, the general purpose tax levy is capped at 14 mills without court approval. We are currently at 13.88 mills, leaving only 0.12 mills available. Even if we increased to the maximum 14 mills, it would generate only an additional $65,000 annually, bringing total general purpose property tax revenue to approximately $7.55 million.</a:t>
            </a:r>
          </a:p>
          <a:p>
            <a:r>
              <a:rPr lang="en-US" b="1" dirty="0"/>
              <a:t>Third, let's put that revenue into perspective by looking at our police costs alone.</a:t>
            </a:r>
            <a:r>
              <a:rPr lang="en-US" dirty="0"/>
              <a:t> For 2027, total police costs are projected at approximately $11.8 million. Even at the maximum 14 mills, our entire general purpose property tax levy would cover only about 64% of police costs, leaving approximately $4.25 million that must be funded through other revenue sources.</a:t>
            </a:r>
          </a:p>
          <a:p>
            <a:r>
              <a:rPr lang="en-US" dirty="0"/>
              <a:t>And it's important to remember that </a:t>
            </a:r>
            <a:r>
              <a:rPr lang="en-US" b="1" dirty="0"/>
              <a:t>police is just one of the many services supported by the General Fund.</a:t>
            </a:r>
            <a:r>
              <a:rPr lang="en-US" dirty="0"/>
              <a:t> We also fund public works, administration, and numerous other essential Township operations.</a:t>
            </a:r>
          </a:p>
          <a:p>
            <a:r>
              <a:rPr lang="en-US" b="1" dirty="0"/>
              <a:t>The takeaway here is that our primary property tax revenue source is largely stagnant, while the cost of providing services continues to increase.</a:t>
            </a:r>
            <a:r>
              <a:rPr lang="en-US" dirty="0"/>
              <a:t> With very little room remaining under the statutory millage cap, the Township has limited ability to generate additional General Fund revenue through property taxes without court approval or other changes.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highlights some of the </a:t>
            </a:r>
            <a:r>
              <a:rPr lang="en-US" b="1" dirty="0"/>
              <a:t>cost-saving measures the Township has implemented over the past two years</a:t>
            </a:r>
            <a:r>
              <a:rPr lang="en-US" dirty="0"/>
              <a:t> as part of our ongoing efforts to control expenditures, improve efficiency, and operate as responsibly as possible.</a:t>
            </a:r>
          </a:p>
          <a:p>
            <a:r>
              <a:rPr lang="en-US" dirty="0"/>
              <a:t>We have taken a comprehensive look at our operations, including employee benefits, contracted services, staffing, and departmental structures, to identify opportunities for savings without compromising the level of service we provide to our residents. </a:t>
            </a:r>
            <a:r>
              <a:rPr lang="en-US" b="1" dirty="0"/>
              <a:t>Starting with employee benefits and contracted services</a:t>
            </a:r>
            <a:r>
              <a:rPr lang="en-US" dirty="0"/>
              <a:t>, we transitioned from a fully insured health insurance plan with Independence Blue Cross to a self-insured plan through PMHIC, generating approximately $328,000 in annual savings, or a 12.3% reduction.  We also eliminated our relationship with our health insurance broker, CBIZ, saving approximately $35,000 to $40,000 annually. Additionally, we transitioned our dental insurance provider to Guardian, saving another $32,000 per year, and changed our IT service provider, reducing our annual base fees by approximately $90,000 to $100,000.  </a:t>
            </a:r>
            <a:r>
              <a:rPr lang="en-US" b="1" dirty="0"/>
              <a:t>On the staffing side</a:t>
            </a:r>
            <a:r>
              <a:rPr lang="en-US" dirty="0"/>
              <a:t>, we have made several organizational changes to improve efficiency and reduce costs. These include eliminating the Payroll Accountant position, restructuring the Police Department's command structure, reorganizing Parks and Recreation staffing, and converting a full-time Police administrative position to part-time.  Combined, these staffing changes generate approximately </a:t>
            </a:r>
            <a:r>
              <a:rPr lang="en-US" b="1" dirty="0"/>
              <a:t>$321,000 in annual salary and benefit savings</a:t>
            </a:r>
            <a:r>
              <a:rPr lang="en-US" dirty="0"/>
              <a:t>.  We have also taken additional steps that are not quantified on this slide, including eliminating post-retirement medical benefits for eligible Public Works employees retiring after January 1, 2025, and bringing certain responsibilities previously handled by the Township Engineer and Solicitor in-house.  </a:t>
            </a:r>
            <a:r>
              <a:rPr lang="en-US" b="1" dirty="0"/>
              <a:t>Altogether, the quantified measures represent approximately $806,000 to $821,000 in annual savings.</a:t>
            </a:r>
            <a:r>
              <a:rPr lang="en-US" dirty="0"/>
              <a:t> To put that into perspective, that is equivalent to approximately 1.5 mills of property tax revenue.  These are meaningful, recurring savings that help reduce the financial burden on our residents. They also demonstrate that the Township has been actively addressing its financial challenges rather than relying solely on additional revenue.  However, when compared to our projected </a:t>
            </a:r>
            <a:r>
              <a:rPr lang="en-US" b="1" dirty="0"/>
              <a:t>2027 General Fund deficit of $4.37 million, equivalent to approximately 8.1 mills</a:t>
            </a:r>
            <a:r>
              <a:rPr lang="en-US" dirty="0"/>
              <a:t>, it becomes clear that even significant cost-saving initiatives are not enough to close the structural gap.  </a:t>
            </a:r>
            <a:r>
              <a:rPr lang="en-US" b="1" dirty="0"/>
              <a:t>The key takeaway is that we have been making difficult decisions, reducing costs, and improving operational efficiency, but the magnitude of our structural deficit extends beyond what cost reductions alone can reasonably address.  </a:t>
            </a:r>
            <a:r>
              <a:rPr lang="en-US" dirty="0"/>
              <a:t>We will continue looking for opportunities to operate more efficiently, but achieving long-term financial stability will require a combination of continued expenditure management and sustainable revenue solutions.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outlines another potential revenue option: increasing the General Fund millage to 19 mills through approval from the Court of Common Pleas.</a:t>
            </a:r>
          </a:p>
          <a:p>
            <a:r>
              <a:rPr lang="en-US" dirty="0"/>
              <a:t>Under the Second Class Township Code, the Township can levy up to 14 mills for general purposes but may petition the court for an additional 5 mills. </a:t>
            </a:r>
            <a:r>
              <a:rPr lang="en-US" b="1" dirty="0"/>
              <a:t>Court approval is not guaranteed</a:t>
            </a:r>
            <a:r>
              <a:rPr lang="en-US" dirty="0"/>
              <a:t>, and the court could approve all, part, or none of the request.</a:t>
            </a:r>
          </a:p>
          <a:p>
            <a:r>
              <a:rPr lang="en-US" dirty="0"/>
              <a:t>Increasing our current rate of 13.88 mills to 19 mills would generate approximately </a:t>
            </a:r>
            <a:r>
              <a:rPr lang="en-US" b="1" dirty="0"/>
              <a:t>$2.76 million annually</a:t>
            </a:r>
            <a:r>
              <a:rPr lang="en-US" dirty="0"/>
              <a:t>, costing the average residential property an additional </a:t>
            </a:r>
            <a:r>
              <a:rPr lang="en-US" b="1" dirty="0"/>
              <a:t>$223 per year, or $19 per month</a:t>
            </a:r>
            <a:r>
              <a:rPr lang="en-US" dirty="0"/>
              <a:t>.</a:t>
            </a:r>
          </a:p>
          <a:p>
            <a:r>
              <a:rPr lang="en-US" dirty="0"/>
              <a:t>However, with a projected 2027 General Fund deficit of $4.37 million, this increase alone would still leave a </a:t>
            </a:r>
            <a:r>
              <a:rPr lang="en-US" b="1" dirty="0"/>
              <a:t>$1.6 million shortfall</a:t>
            </a:r>
            <a:r>
              <a:rPr lang="en-US" dirty="0"/>
              <a:t>.</a:t>
            </a:r>
          </a:p>
          <a:p>
            <a:r>
              <a:rPr lang="en-US" dirty="0"/>
              <a:t>This scenario therefore includes a one-time Sewer Fund transfer, bringing the projected 2027 result to a </a:t>
            </a:r>
            <a:r>
              <a:rPr lang="en-US" b="1" dirty="0"/>
              <a:t>$1.31 million surplus</a:t>
            </a:r>
            <a:r>
              <a:rPr lang="en-US" dirty="0"/>
              <a:t>. While this would provide immediate financial relief, the transfer is not a recurring revenue source and would not resolve our long-term structural deficit.</a:t>
            </a:r>
          </a:p>
          <a:p>
            <a:r>
              <a:rPr lang="en-US" dirty="0"/>
              <a:t>Timing is also a consideration, as the 2027 budget must be adopted by December 31, and there is no statutory deadline for the court to act on a petition.</a:t>
            </a:r>
          </a:p>
          <a:p>
            <a:r>
              <a:rPr lang="en-US" dirty="0"/>
              <a:t>We are working with the Township Solicitor to clarify the legal requirements, timing, and duration of any court authorization.</a:t>
            </a:r>
          </a:p>
          <a:p>
            <a:r>
              <a:rPr lang="en-US" b="1" dirty="0"/>
              <a:t>The key takeaway is that this option would generate significant recurring revenue and provide short-term financial stability when combined with the sewer transfer, but additional measures would still be needed to address future operating deficits.</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introduces the Earned Income Tax, or EIT, which is the basis for two of our six budget scenarios.</a:t>
            </a:r>
          </a:p>
          <a:p>
            <a:r>
              <a:rPr lang="en-US" dirty="0"/>
              <a:t>The EIT is widely used across Pennsylvania, with approximately </a:t>
            </a:r>
            <a:r>
              <a:rPr lang="en-US" b="1" dirty="0"/>
              <a:t>2,482 of 2,564 municipalities</a:t>
            </a:r>
            <a:r>
              <a:rPr lang="en-US" dirty="0"/>
              <a:t> currently levying the tax. With Yardley Borough adopting a 1% EIT in 2027, Lower Makefield and Bristol Borough will be the only two municipalities in Bucks County without one.</a:t>
            </a:r>
          </a:p>
          <a:p>
            <a:r>
              <a:rPr lang="en-US" dirty="0"/>
              <a:t>The EIT applies to wages, salaries, and self-employment income, but not Social Security, most retirement income, or investment earnings.</a:t>
            </a:r>
          </a:p>
          <a:p>
            <a:r>
              <a:rPr lang="en-US" dirty="0"/>
              <a:t>Keystone Collections Group estimates that a 1% EIT could generate </a:t>
            </a:r>
            <a:r>
              <a:rPr lang="en-US" b="1" dirty="0"/>
              <a:t>$24.2 million annually</a:t>
            </a:r>
            <a:r>
              <a:rPr lang="en-US" dirty="0"/>
              <a:t>. For our 2027 budget, we conservatively project $20 million. Beginning in 2028, we assume only a 0.5% EIT, generating approximately $10.3 million, to account for the possibility that Pennsbury School District could implement its own tax.</a:t>
            </a:r>
          </a:p>
          <a:p>
            <a:r>
              <a:rPr lang="en-US" dirty="0"/>
              <a:t>An important consideration is the impact on residents. Approximately </a:t>
            </a:r>
            <a:r>
              <a:rPr lang="en-US" b="1" dirty="0"/>
              <a:t>7,141 residents, or 32% of eligible taxpayers, already pay $3.87 million in EIT to other municipalities</a:t>
            </a:r>
            <a:r>
              <a:rPr lang="en-US" dirty="0"/>
              <a:t>. For many of these residents, the tax would simply be redirected to Lower Makefield rather than represent an additional tax.</a:t>
            </a:r>
          </a:p>
          <a:p>
            <a:r>
              <a:rPr lang="en-US" dirty="0"/>
              <a:t>Residents paying the Philadelphia Wage Tax would generally receive a credit and would not pay an additional EIT on those wages. However, that revenue would remain with Philadelphia. Residents who currently pay neither tax would see a new tax obligation.</a:t>
            </a:r>
          </a:p>
          <a:p>
            <a:r>
              <a:rPr lang="en-US" b="1" dirty="0"/>
              <a:t>The key takeaway is that the EIT provides a significant recurring revenue source that can grow with earned income, while allowing the Township to capture revenue many residents are already paying elsewhere.</a:t>
            </a:r>
            <a:endParaRPr lang="en-US" dirty="0"/>
          </a:p>
          <a:p>
            <a:r>
              <a:rPr lang="en-US" dirty="0"/>
              <a:t>The next two scenarios illustrate the financial benefits and taxpayer impacts of this option.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provides background on Pennsylvania’s two township classifications.</a:t>
            </a:r>
          </a:p>
          <a:p>
            <a:r>
              <a:rPr lang="en-US" dirty="0"/>
              <a:t>Pennsylvania townships are established as second class by default. A township may pursue first class status once it reaches a population density of at least 300 residents per square mile, subject to voter approval through a referendum.</a:t>
            </a:r>
          </a:p>
          <a:p>
            <a:r>
              <a:rPr lang="en-US" dirty="0"/>
              <a:t>Pennsylvania currently has 93 first class townships and 1,454 second class townships. First class townships are generally more densely populated suburban communities governed by a Board of Commissioners, while second class townships are governed by a Board of Supervisors.</a:t>
            </a:r>
          </a:p>
          <a:p>
            <a:r>
              <a:rPr lang="en-US" dirty="0"/>
              <a:t>Both classifications provide similar municipal services. The primary differences involve government structure, administrative requirements, and taxing authority.</a:t>
            </a:r>
          </a:p>
          <a:p>
            <a:r>
              <a:rPr lang="en-US" dirty="0"/>
              <a:t>Many eligible townships, including Lower Makefield, have chosen to remain second class. Since we already provide full-time police, public works, and other municipal services, conversion would not automatically change the services residents receive.</a:t>
            </a:r>
          </a:p>
          <a:p>
            <a:r>
              <a:rPr lang="en-US" dirty="0"/>
              <a:t>The primary reason for considering this option is financial. With our current general purpose millage at 13.88, we are approaching the 14-mill statutory limit. Given the projected General Fund deficits for 2027 and beyond, the Board is exploring whether first class status warrants further consideration.</a:t>
            </a:r>
          </a:p>
          <a:p>
            <a:r>
              <a:rPr lang="en-US" b="1" dirty="0"/>
              <a:t>At this point, the Board has taken no position on conversion.</a:t>
            </a:r>
            <a:r>
              <a:rPr lang="en-US" dirty="0"/>
              <a:t> The purpose of this discussion is simply to understand the potential implications and available options.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compares the population sizes of first and second class townships across Pennsylvania.</a:t>
            </a:r>
          </a:p>
          <a:p>
            <a:r>
              <a:rPr lang="en-US" dirty="0"/>
              <a:t>Statewide, second class townships serve approximately </a:t>
            </a:r>
            <a:r>
              <a:rPr lang="en-US" b="1" dirty="0"/>
              <a:t>5.68 million residents</a:t>
            </a:r>
            <a:r>
              <a:rPr lang="en-US" dirty="0"/>
              <a:t>, with an average population of 3,900. First class townships serve approximately </a:t>
            </a:r>
            <a:r>
              <a:rPr lang="en-US" b="1" dirty="0"/>
              <a:t>1.65 million residents</a:t>
            </a:r>
            <a:r>
              <a:rPr lang="en-US" dirty="0"/>
              <a:t>, averaging 17,700 residents per township.</a:t>
            </a:r>
          </a:p>
          <a:p>
            <a:r>
              <a:rPr lang="en-US" dirty="0"/>
              <a:t>However, population size alone does not determine classification. Many larger townships remain second class, while nearly half of first class townships have fewer than 15,000 residents.</a:t>
            </a:r>
          </a:p>
          <a:p>
            <a:r>
              <a:rPr lang="en-US" dirty="0"/>
              <a:t>With a population of </a:t>
            </a:r>
            <a:r>
              <a:rPr lang="en-US" b="1" dirty="0"/>
              <a:t>33,180, Lower Makefield is the 10th-largest second class township in Pennsylvania and the 21st-largest township overall</a:t>
            </a:r>
            <a:r>
              <a:rPr lang="en-US" dirty="0"/>
              <a:t>. We are comparable in size to several first class townships, including Mt. Lebanon, Ross, and Radnor, as well as second class townships such as Upper Merion and Warminster.</a:t>
            </a:r>
          </a:p>
          <a:p>
            <a:r>
              <a:rPr lang="en-US" dirty="0"/>
              <a:t>In Bucks County, Bristol Township is the only first class township, despite several other municipalities having substantial populations.</a:t>
            </a:r>
          </a:p>
          <a:p>
            <a:r>
              <a:rPr lang="en-US" dirty="0"/>
              <a:t>Lower Makefield also has a population density of approximately </a:t>
            </a:r>
            <a:r>
              <a:rPr lang="en-US" b="1" dirty="0"/>
              <a:t>1,850 residents per square mile</a:t>
            </a:r>
            <a:r>
              <a:rPr lang="en-US" dirty="0"/>
              <a:t>, more than six times the 300-resident threshold required to pursue conversion.</a:t>
            </a:r>
          </a:p>
          <a:p>
            <a:r>
              <a:rPr lang="en-US" b="1" dirty="0"/>
              <a:t>The key takeaway is that Lower Makefield is already comparable in size and density to many first class townships, demonstrating that township classification is not necessarily determined by population or service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compares Lower Makefield with other second class townships in Bucks County.</a:t>
            </a:r>
          </a:p>
          <a:p>
            <a:r>
              <a:rPr lang="en-US" dirty="0"/>
              <a:t>Of the 30 second class townships in the county, </a:t>
            </a:r>
            <a:r>
              <a:rPr lang="en-US" b="1" dirty="0"/>
              <a:t>29 levy an Earned Income Tax, with Lower Makefield being the only exception</a:t>
            </a:r>
            <a:r>
              <a:rPr lang="en-US" dirty="0"/>
              <a:t>. Additionally, 24 have their own municipal or regional police departments, including Lower Makefield.</a:t>
            </a:r>
          </a:p>
          <a:p>
            <a:r>
              <a:rPr lang="en-US" dirty="0"/>
              <a:t>The table highlights townships with total millage rates above 20 mills, ranked by their general purpose millage.</a:t>
            </a:r>
          </a:p>
          <a:p>
            <a:r>
              <a:rPr lang="en-US" dirty="0"/>
              <a:t>Upper Southampton and Warminster are both at the </a:t>
            </a:r>
            <a:r>
              <a:rPr lang="en-US" b="1" dirty="0"/>
              <a:t>14-mill statutory limit</a:t>
            </a:r>
            <a:r>
              <a:rPr lang="en-US" dirty="0"/>
              <a:t> for general purposes, while Lower Makefield is just below that at </a:t>
            </a:r>
            <a:r>
              <a:rPr lang="en-US" b="1" dirty="0"/>
              <a:t>13.88 mills</a:t>
            </a:r>
            <a:r>
              <a:rPr lang="en-US" dirty="0"/>
              <a:t>, with a total millage of approximately 25 mills.</a:t>
            </a:r>
          </a:p>
          <a:p>
            <a:r>
              <a:rPr lang="en-US" dirty="0"/>
              <a:t>Other townships, including Warrington, Northampton, Solebury, Middletown, and Doylestown, have lower general purpose millage rates but varying total tax rates, with Northampton reaching 35.25 mills.</a:t>
            </a:r>
          </a:p>
          <a:p>
            <a:r>
              <a:rPr lang="en-US" b="1" dirty="0"/>
              <a:t>The key takeaway is that Lower Makefield is already approaching its general purpose millage limit while remaining the only second class township in Bucks County without an Earned Income Tax.</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highlights the key differences between first and second class townships.</a:t>
            </a:r>
          </a:p>
          <a:p>
            <a:r>
              <a:rPr lang="en-US" dirty="0"/>
              <a:t>Lower Makefield currently operates under the Second Class Township Code, with a five-member Board of Supervisors serving staggered six-year terms. First class townships operate under a Board of Commissioners, generally with five members serving four-year terms. Unlike supervisors, commissioners cannot also be township employees.</a:t>
            </a:r>
          </a:p>
          <a:p>
            <a:r>
              <a:rPr lang="en-US" dirty="0"/>
              <a:t>One of the most significant differences is </a:t>
            </a:r>
            <a:r>
              <a:rPr lang="en-US" b="1" dirty="0"/>
              <a:t>taxing authority</a:t>
            </a:r>
            <a:r>
              <a:rPr lang="en-US" dirty="0"/>
              <a:t>. Second class townships are limited to 14 mills for general purposes, or 19 mills with court approval. First class townships have a </a:t>
            </a:r>
            <a:r>
              <a:rPr lang="en-US" b="1" dirty="0"/>
              <a:t>30-mill general purpose limit</a:t>
            </a:r>
            <a:r>
              <a:rPr lang="en-US" dirty="0"/>
              <a:t>, with the ability to petition the court for additional millage.</a:t>
            </a:r>
          </a:p>
          <a:p>
            <a:r>
              <a:rPr lang="en-US" dirty="0"/>
              <a:t>Another important consideration is stormwater funding. The Second Class Township Code expressly authorizes stormwater fees, while the First Class Township Code does not provide the same explicit authority. This is an area that would require further legal review before considering conversion.</a:t>
            </a:r>
          </a:p>
          <a:p>
            <a:r>
              <a:rPr lang="en-US" dirty="0"/>
              <a:t>Finally, a township that converts to first class </a:t>
            </a:r>
            <a:r>
              <a:rPr lang="en-US" b="1" dirty="0"/>
              <a:t>cannot return to second class for at least five years</a:t>
            </a:r>
            <a:r>
              <a:rPr lang="en-US" dirty="0"/>
              <a:t>.</a:t>
            </a:r>
          </a:p>
          <a:p>
            <a:r>
              <a:rPr lang="en-US" b="1" dirty="0"/>
              <a:t>The key takeaway is that first class status offers greater flexibility in general purpose taxation, but also introduces changes to governance and legal considerations that would need to be carefully evaluated.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highlights additional differences between the Second Class and First Class Township Codes.</a:t>
            </a:r>
          </a:p>
          <a:p>
            <a:r>
              <a:rPr lang="en-US" b="1" dirty="0"/>
              <a:t>Compensation of employed officials:</a:t>
            </a:r>
            <a:r>
              <a:rPr lang="en-US" dirty="0"/>
              <a:t> In second class townships, elected auditors set compensation for supervisors employed by the township. First class commissioners cannot be township employees.</a:t>
            </a:r>
          </a:p>
          <a:p>
            <a:r>
              <a:rPr lang="en-US" b="1" dirty="0"/>
              <a:t>Levying taxes:</a:t>
            </a:r>
            <a:r>
              <a:rPr lang="en-US" dirty="0"/>
              <a:t> Second class townships use resolutions, while first class townships require an ordinance for tax increases.</a:t>
            </a:r>
          </a:p>
          <a:p>
            <a:r>
              <a:rPr lang="en-US" b="1" dirty="0"/>
              <a:t>Audits:</a:t>
            </a:r>
            <a:r>
              <a:rPr lang="en-US" dirty="0"/>
              <a:t> Second class townships use elected auditors or an appointed CPA. First class townships may also use a controller.</a:t>
            </a:r>
          </a:p>
          <a:p>
            <a:r>
              <a:rPr lang="en-US" b="1" dirty="0"/>
              <a:t>Quorum:</a:t>
            </a:r>
            <a:r>
              <a:rPr lang="en-US" dirty="0"/>
              <a:t> In first class townships, only physically present commissioners count toward a quorum.</a:t>
            </a:r>
          </a:p>
          <a:p>
            <a:r>
              <a:rPr lang="en-US" b="1" dirty="0"/>
              <a:t>Elected officials' compensation:</a:t>
            </a:r>
            <a:r>
              <a:rPr lang="en-US" dirty="0"/>
              <a:t> First class commissioners in townships with populations of 25,000 to 34,999 have an annual compensation cap of $7,335.</a:t>
            </a:r>
          </a:p>
          <a:p>
            <a:r>
              <a:rPr lang="en-US" b="1" dirty="0"/>
              <a:t>Additional powers:</a:t>
            </a:r>
            <a:r>
              <a:rPr lang="en-US" dirty="0"/>
              <a:t> First class townships have broader business licensing authority and provisions for operating reserves and public improvement assessments.</a:t>
            </a:r>
          </a:p>
          <a:p>
            <a:r>
              <a:rPr lang="en-US" dirty="0"/>
              <a:t>Overall, the most significant differences for Lower Makefield are </a:t>
            </a:r>
            <a:r>
              <a:rPr lang="en-US" b="1" dirty="0"/>
              <a:t>tax limitations, governing body structure, and tax levy procedures.</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outlines the process for transitioning to a first class township under Act 7 of 2026.</a:t>
            </a:r>
          </a:p>
          <a:p>
            <a:r>
              <a:rPr lang="en-US" b="1" dirty="0"/>
              <a:t>First, eligibility:</a:t>
            </a:r>
            <a:r>
              <a:rPr lang="en-US" dirty="0"/>
              <a:t> A township must have at least 300 residents per square mile. Lower Makefield meets this requirement with approximately 1,850.</a:t>
            </a:r>
          </a:p>
          <a:p>
            <a:r>
              <a:rPr lang="en-US" b="1" dirty="0"/>
              <a:t>Second, initiation:</a:t>
            </a:r>
            <a:r>
              <a:rPr lang="en-US" dirty="0"/>
              <a:t> The Board may initiate the process by resolution, or a petition signed by 5% of electors can require action.</a:t>
            </a:r>
          </a:p>
          <a:p>
            <a:r>
              <a:rPr lang="en-US" b="1" dirty="0"/>
              <a:t>Third, voter approval:</a:t>
            </a:r>
            <a:r>
              <a:rPr lang="en-US" dirty="0"/>
              <a:t> The referendum must occur at least 90 days after the resolution and requires majority approval.</a:t>
            </a:r>
          </a:p>
          <a:p>
            <a:r>
              <a:rPr lang="en-US" b="1" dirty="0"/>
              <a:t>Fourth, transition:</a:t>
            </a:r>
            <a:r>
              <a:rPr lang="en-US" dirty="0"/>
              <a:t> If approved, first class status takes effect the following January. Current supervisors are replaced by court-appointed officials until commissioners are elected.</a:t>
            </a:r>
          </a:p>
          <a:p>
            <a:r>
              <a:rPr lang="en-US" b="1" dirty="0"/>
              <a:t>Regarding timing,</a:t>
            </a:r>
            <a:r>
              <a:rPr lang="en-US" dirty="0"/>
              <a:t> the next eligible elections are May 18 or November 2, 2027, requiring resolutions by February 17 or August 4, respectively. Both would result in a </a:t>
            </a:r>
            <a:r>
              <a:rPr lang="en-US" b="1" dirty="0"/>
              <a:t>January 3, 2028 effective date</a:t>
            </a:r>
            <a:r>
              <a:rPr lang="en-US" dirty="0"/>
              <a:t>, but November provides six additional months for consideration.</a:t>
            </a:r>
          </a:p>
          <a:p>
            <a:r>
              <a:rPr lang="en-US" b="1" dirty="0"/>
              <a:t>The key financial consideration is the 2028 budget.</a:t>
            </a:r>
            <a:r>
              <a:rPr lang="en-US" dirty="0"/>
              <a:t> The Township would initially adopt its budget under the existing millage structure. The solicitor must confirm whether the new Board could amend the 2028 tax levy. If not, the proposed 30-mill rate would be delayed until 2029.</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dirty="0"/>
              <a:t>This slide covers real estate taxes.</a:t>
            </a:r>
          </a:p>
          <a:p>
            <a:endParaRPr dirty="0"/>
          </a:p>
          <a:p>
            <a:r>
              <a:rPr lang="en-US" dirty="0"/>
              <a:t>This slide compares real estate tax authority under the two township classifications.</a:t>
            </a:r>
          </a:p>
          <a:p>
            <a:r>
              <a:rPr lang="en-US" dirty="0"/>
              <a:t>Lower Makefield currently levies </a:t>
            </a:r>
            <a:r>
              <a:rPr lang="en-US" b="1" dirty="0"/>
              <a:t>13.88 mills for the General Fund</a:t>
            </a:r>
            <a:r>
              <a:rPr lang="en-US" dirty="0"/>
              <a:t>, just below the second class limit of 14 mills, or 19 mills with court approval. First class townships have a </a:t>
            </a:r>
            <a:r>
              <a:rPr lang="en-US" b="1" dirty="0"/>
              <a:t>30-mill general purpose limit</a:t>
            </a:r>
            <a:r>
              <a:rPr lang="en-US" dirty="0"/>
              <a:t>.</a:t>
            </a:r>
          </a:p>
          <a:p>
            <a:r>
              <a:rPr lang="en-US" dirty="0"/>
              <a:t>Our 30-mill scenario assumes an increase of 16.12 mills beginning in 2028, generating approximately </a:t>
            </a:r>
            <a:r>
              <a:rPr lang="en-US" b="1" dirty="0"/>
              <a:t>$8.7 million in additional annual revenue</a:t>
            </a:r>
            <a:r>
              <a:rPr lang="en-US" dirty="0"/>
              <a:t>.</a:t>
            </a:r>
          </a:p>
          <a:p>
            <a:r>
              <a:rPr lang="en-US" dirty="0"/>
              <a:t>The Township also levies 11.11 mills for special purposes, bringing our current total to 24.99 mills.</a:t>
            </a:r>
          </a:p>
          <a:p>
            <a:r>
              <a:rPr lang="en-US" dirty="0"/>
              <a:t>Under first class status, certain levies, including fire, parks and recreation, and debt service, would continue under applicable law. However, authority for others, particularly road machinery and street lighting, requires further legal review.</a:t>
            </a:r>
          </a:p>
          <a:p>
            <a:r>
              <a:rPr lang="en-US" dirty="0"/>
              <a:t>Our 30-mill scenario assumes all special purpose levies remain unchanged, resulting in a </a:t>
            </a:r>
            <a:r>
              <a:rPr lang="en-US" b="1" dirty="0"/>
              <a:t>total municipal millage of 41.11 mills</a:t>
            </a:r>
            <a:r>
              <a:rPr lang="en-US" dirty="0"/>
              <a:t>. This assumption remains subject to solicitor confirmation.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compares the available taxing capacity under each township classification.</a:t>
            </a:r>
          </a:p>
          <a:p>
            <a:r>
              <a:rPr lang="en-US" dirty="0"/>
              <a:t>Based on the draft 2027 budget, </a:t>
            </a:r>
            <a:r>
              <a:rPr lang="en-US" b="1" dirty="0"/>
              <a:t>one mill generates approximately $539,000 annually</a:t>
            </a:r>
            <a:r>
              <a:rPr lang="en-US" dirty="0"/>
              <a:t>.</a:t>
            </a:r>
          </a:p>
          <a:p>
            <a:r>
              <a:rPr lang="en-US" dirty="0"/>
              <a:t>As a second class township, Lower Makefield has only </a:t>
            </a:r>
            <a:r>
              <a:rPr lang="en-US" b="1" dirty="0"/>
              <a:t>0.12 mills remaining</a:t>
            </a:r>
            <a:r>
              <a:rPr lang="en-US" dirty="0"/>
              <a:t>, generating approximately $65,000. With court approval to increase to 19 mills, an additional 5.12 mills would generate approximately $2.76 million.</a:t>
            </a:r>
          </a:p>
          <a:p>
            <a:r>
              <a:rPr lang="en-US" dirty="0"/>
              <a:t>As a first class township, the 30-mill limit would provide </a:t>
            </a:r>
            <a:r>
              <a:rPr lang="en-US" b="1" dirty="0"/>
              <a:t>16.12 additional mills, or approximately $8.7 million annually</a:t>
            </a:r>
            <a:r>
              <a:rPr lang="en-US" dirty="0"/>
              <a:t>.</a:t>
            </a:r>
          </a:p>
          <a:p>
            <a:r>
              <a:rPr lang="en-US" dirty="0"/>
              <a:t>The draft 2027 budget projects a </a:t>
            </a:r>
            <a:r>
              <a:rPr lang="en-US" b="1" dirty="0"/>
              <a:t>General Fund deficit of $4.37 million</a:t>
            </a:r>
            <a:r>
              <a:rPr lang="en-US" dirty="0"/>
              <a:t>, equivalent to approximately 8.1 mills. This exceeds the additional taxing capacity available even with court approval under the Second Class Township Code.</a:t>
            </a:r>
          </a:p>
          <a:p>
            <a:r>
              <a:rPr lang="en-US" dirty="0"/>
              <a:t>The projected year-end 2026 General Fund balance is approximately $2.52 million.</a:t>
            </a:r>
          </a:p>
          <a:p>
            <a:r>
              <a:rPr lang="en-US" b="1" dirty="0"/>
              <a:t>The key takeaway is that first class status would provide significantly greater taxing flexibility to address the Township's projected operating deficits.</a:t>
            </a:r>
            <a:endParaRPr lang="en-US" dirty="0"/>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dirty="0"/>
              <a:t>This slide outlines how the special purpose levies would carry over if the township became first class.</a:t>
            </a:r>
          </a:p>
          <a:p>
            <a:endParaRPr dirty="0"/>
          </a:p>
          <a:p>
            <a:r>
              <a:rPr dirty="0"/>
              <a:t>First, the solicitor would match each of the township's eight current levies, and the street light assessment, to its authority and mill limit under the First Class Township Code.</a:t>
            </a:r>
          </a:p>
          <a:p>
            <a:endParaRPr dirty="0"/>
          </a:p>
          <a:p>
            <a:r>
              <a:rPr lang="en-US" dirty="0"/>
              <a:t>This slide outlines how the Township's special purpose levies would transition under first class status.</a:t>
            </a:r>
          </a:p>
          <a:p>
            <a:r>
              <a:rPr lang="en-US" b="1" dirty="0"/>
              <a:t>First,</a:t>
            </a:r>
            <a:r>
              <a:rPr lang="en-US" dirty="0"/>
              <a:t> the solicitor would review each existing levy and the street light assessment to confirm its legal authority and applicable millage limits.</a:t>
            </a:r>
          </a:p>
          <a:p>
            <a:r>
              <a:rPr lang="en-US" b="1" dirty="0"/>
              <a:t>Second,</a:t>
            </a:r>
            <a:r>
              <a:rPr lang="en-US" dirty="0"/>
              <a:t> any levy without separate authority, potentially including roadway improvement or road machinery, would need to be incorporated into the 30-mill general purpose limit or funded another way.</a:t>
            </a:r>
          </a:p>
          <a:p>
            <a:r>
              <a:rPr lang="en-US" b="1" dirty="0"/>
              <a:t>Third,</a:t>
            </a:r>
            <a:r>
              <a:rPr lang="en-US" dirty="0"/>
              <a:t> the proposed budget would be prepared and made available for public inspection for at least 20 days before adoption.</a:t>
            </a:r>
          </a:p>
          <a:p>
            <a:r>
              <a:rPr lang="en-US" b="1" dirty="0"/>
              <a:t>Fourth,</a:t>
            </a:r>
            <a:r>
              <a:rPr lang="en-US" dirty="0"/>
              <a:t> the commissioners would adopt the tax levy ordinance establishing the general purpose and special purpose rates, which would then be provided to the tax collector.</a:t>
            </a:r>
          </a:p>
          <a:p>
            <a:r>
              <a:rPr lang="en-US" b="1" dirty="0"/>
              <a:t>The key timing consideration is 2028.</a:t>
            </a:r>
            <a:r>
              <a:rPr lang="en-US" dirty="0"/>
              <a:t> Since first class status would take effect January 3, 2028, after the 2028 budget and tax levy are adopted, the solicitor must confirm which code governs that year's levy.</a:t>
            </a:r>
          </a:p>
          <a:p>
            <a:r>
              <a:rPr lang="en-US" dirty="0"/>
              <a:t>For comparison, Lower Moreland Township, a first class township, currently levies taxes for general purposes, fire, ambulance, library, parks and recreation, and debt service, among others.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addresses the Township's stormwater utility fee and its potential impact under first class status.</a:t>
            </a:r>
          </a:p>
          <a:p>
            <a:r>
              <a:rPr lang="en-US" dirty="0"/>
              <a:t>The fee was adopted in December 2025 and first billed in April 2026. It is based on impervious surface area, with a typical residential property paying </a:t>
            </a:r>
            <a:r>
              <a:rPr lang="en-US" b="1" dirty="0"/>
              <a:t>$8.50 per month</a:t>
            </a:r>
            <a:r>
              <a:rPr lang="en-US" dirty="0"/>
              <a:t>.</a:t>
            </a:r>
          </a:p>
          <a:p>
            <a:r>
              <a:rPr lang="en-US" dirty="0"/>
              <a:t>The fee generates approximately </a:t>
            </a:r>
            <a:r>
              <a:rPr lang="en-US" b="1" dirty="0"/>
              <a:t>$2.1 million annually</a:t>
            </a:r>
            <a:r>
              <a:rPr lang="en-US" dirty="0"/>
              <a:t>, dedicated exclusively to stormwater infrastructure and regulatory requirements, separate from the General Fund.</a:t>
            </a:r>
          </a:p>
          <a:p>
            <a:r>
              <a:rPr lang="en-US" dirty="0"/>
              <a:t>The key distinction is that the </a:t>
            </a:r>
            <a:r>
              <a:rPr lang="en-US" b="1" dirty="0"/>
              <a:t>Second Class Township Code expressly authorizes stormwater fees</a:t>
            </a:r>
            <a:r>
              <a:rPr lang="en-US" dirty="0"/>
              <a:t>, while the First Class Township Code authorizes stormwater management activities but does not explicitly authorize a fee.</a:t>
            </a:r>
          </a:p>
          <a:p>
            <a:r>
              <a:rPr lang="en-US" dirty="0"/>
              <a:t>Additionally, an April 2026 Pennsylvania Supreme Court ruling classified a borough's stormwater charge as a tax rather than a fee, raising questions about charges to tax-exempt properties.</a:t>
            </a:r>
          </a:p>
          <a:p>
            <a:r>
              <a:rPr lang="en-US" b="1" dirty="0"/>
              <a:t>The solicitor will need to confirm whether the Township can maintain its stormwater fee under first class status and whether the recent court ruling affects our existing fee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outlines a potential option for maintaining stormwater fees under first class status.</a:t>
            </a:r>
          </a:p>
          <a:p>
            <a:r>
              <a:rPr lang="en-US" dirty="0"/>
              <a:t>Because the First Class Township Code does not expressly authorize stormwater fees, the Township could consider establishing a </a:t>
            </a:r>
            <a:r>
              <a:rPr lang="en-US" b="1" dirty="0"/>
              <a:t>stormwater authority under the Municipality Authorities Act</a:t>
            </a:r>
            <a:r>
              <a:rPr lang="en-US" dirty="0"/>
              <a:t>.</a:t>
            </a:r>
          </a:p>
          <a:p>
            <a:r>
              <a:rPr lang="en-US" dirty="0"/>
              <a:t>Creating an authority would require public notice, a hearing, formal Board action, and state incorporation. The Township would then transfer or lease its stormwater system to the authority.</a:t>
            </a:r>
          </a:p>
          <a:p>
            <a:r>
              <a:rPr lang="en-US" dirty="0"/>
              <a:t>The authority would operate independently, with an appointed board of at least five members. It could establish rates, collect fees, and issue debt, but would not have taxing authority. The Township would retain responsibility for its MS4 permit.</a:t>
            </a:r>
          </a:p>
          <a:p>
            <a:r>
              <a:rPr lang="en-US" dirty="0"/>
              <a:t>Alternatively, stormwater costs could be funded through real estate taxes within the 30-mill limit, although tax-exempt properties would not contribute.</a:t>
            </a:r>
          </a:p>
          <a:p>
            <a:r>
              <a:rPr lang="en-US" b="1" dirty="0"/>
              <a:t>The key consideration is legal uncertainty.</a:t>
            </a:r>
            <a:r>
              <a:rPr lang="en-US" dirty="0"/>
              <a:t> Recent court rulings have raised questions about stormwater fees, although an August 2026 trial court decision upheld an authority's fee.</a:t>
            </a:r>
          </a:p>
          <a:p>
            <a:r>
              <a:rPr lang="en-US" dirty="0"/>
              <a:t>The solicitor would need to evaluate the legal options for maintaining this approximately </a:t>
            </a:r>
            <a:r>
              <a:rPr lang="en-US" b="1" dirty="0"/>
              <a:t>$2.1 million annual revenue source</a:t>
            </a:r>
            <a:r>
              <a:rPr lang="en-US" dirty="0"/>
              <a:t> if the Township transitions to first class status.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compares the governing board and election structure under each township classification.</a:t>
            </a:r>
          </a:p>
          <a:p>
            <a:r>
              <a:rPr lang="en-US" dirty="0"/>
              <a:t>Lower Makefield currently has </a:t>
            </a:r>
            <a:r>
              <a:rPr lang="en-US" b="1" dirty="0"/>
              <a:t>five supervisors elected at large to staggered six-year terms</a:t>
            </a:r>
            <a:r>
              <a:rPr lang="en-US" dirty="0"/>
              <a:t>. Supervisors may also be township employees.</a:t>
            </a:r>
          </a:p>
          <a:p>
            <a:r>
              <a:rPr lang="en-US" dirty="0"/>
              <a:t>Under first class status, the Board would become a </a:t>
            </a:r>
            <a:r>
              <a:rPr lang="en-US" b="1" dirty="0"/>
              <a:t>Board of Commissioners</a:t>
            </a:r>
            <a:r>
              <a:rPr lang="en-US" dirty="0"/>
              <a:t>, with five members elected at large or representation by wards. Commissioners serve staggered four-year terms, cannot be township employees, and have an annual compensation cap of $7,335 for a township of our population.</a:t>
            </a:r>
          </a:p>
          <a:p>
            <a:r>
              <a:rPr lang="en-US" dirty="0"/>
              <a:t>Upon transition, the current supervisors' terms would end, and </a:t>
            </a:r>
            <a:r>
              <a:rPr lang="en-US" b="1" dirty="0"/>
              <a:t>court-appointed officials would serve until elected commissioners take office</a:t>
            </a:r>
            <a:r>
              <a:rPr lang="en-US" dirty="0"/>
              <a:t>.</a:t>
            </a:r>
          </a:p>
          <a:p>
            <a:r>
              <a:rPr lang="en-US" dirty="0"/>
              <a:t>At the first municipal election, five commissioners would be elected with staggered initial terms, along with a tax collector.</a:t>
            </a:r>
          </a:p>
          <a:p>
            <a:r>
              <a:rPr lang="en-US" b="1" dirty="0"/>
              <a:t>One item requiring solicitor confirmation is the timing of the first commissioner election</a:t>
            </a:r>
            <a:r>
              <a:rPr lang="en-US" dirty="0"/>
              <a:t>, particularly if the referendum occurs in May 2027.</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outlines the </a:t>
            </a:r>
            <a:r>
              <a:rPr lang="en-US" b="1" dirty="0"/>
              <a:t>Civil Service Commission requirements</a:t>
            </a:r>
            <a:r>
              <a:rPr lang="en-US" dirty="0"/>
              <a:t> under first class township status.</a:t>
            </a:r>
          </a:p>
          <a:p>
            <a:r>
              <a:rPr lang="en-US" dirty="0"/>
              <a:t>Currently, Lower Makefield is not required to have a Civil Service Commission, and police employment protections fall under the Police Tenure Act.</a:t>
            </a:r>
          </a:p>
          <a:p>
            <a:r>
              <a:rPr lang="en-US" dirty="0"/>
              <a:t>As a first class township, the Township would be required to establish a </a:t>
            </a:r>
            <a:r>
              <a:rPr lang="en-US" b="1" dirty="0"/>
              <a:t>three-member Civil Service Commission</a:t>
            </a:r>
            <a:r>
              <a:rPr lang="en-US" dirty="0"/>
              <a:t> overseeing civil service procedures for police officers and paid firefighters.</a:t>
            </a:r>
          </a:p>
          <a:p>
            <a:r>
              <a:rPr lang="en-US" dirty="0"/>
              <a:t>The Commission would develop civil service rules, subject to Board approval, and oversee applicable hiring and disciplinary procedures. It may also retain its own solicitor at the Township's expense, subject to reasonable cost limits.</a:t>
            </a:r>
          </a:p>
          <a:p>
            <a:r>
              <a:rPr lang="en-US" dirty="0"/>
              <a:t>For disciplinary matters, officers may choose either a Civil Service Commission hearing or grievance arbitration, but not both.</a:t>
            </a:r>
          </a:p>
          <a:p>
            <a:r>
              <a:rPr lang="en-US" b="1" dirty="0"/>
              <a:t>The key impact is an additional administrative and regulatory requirement</a:t>
            </a:r>
            <a:r>
              <a:rPr lang="en-US" dirty="0"/>
              <a:t> associated with transitioning to first class status.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highlights the potential costs of establishing a Civil Service Commission, based on published examples from other municipalities.</a:t>
            </a:r>
          </a:p>
          <a:p>
            <a:r>
              <a:rPr lang="en-US" b="1" dirty="0"/>
              <a:t>The primary recurring costs include testing, legal services, hearings, and administrative support.</a:t>
            </a:r>
            <a:endParaRPr lang="en-US" dirty="0"/>
          </a:p>
          <a:p>
            <a:r>
              <a:rPr lang="en-US" dirty="0"/>
              <a:t>Testing is typically conducted by outside vendors. For example, Salisbury Township reported costs of $20 per written test, with a $500 minimum, and $1,250 per day for oral examinations.</a:t>
            </a:r>
          </a:p>
          <a:p>
            <a:r>
              <a:rPr lang="en-US" dirty="0"/>
              <a:t>Application fees, ranging from $15 to $75 in the examples reviewed, can help offset these costs. Regional testing partnerships may also reduce expenses.</a:t>
            </a:r>
          </a:p>
          <a:p>
            <a:r>
              <a:rPr lang="en-US" dirty="0"/>
              <a:t>Additional costs include the Commission's solicitor, disciplinary hearings, and staff support for meetings and recordkeeping.</a:t>
            </a:r>
          </a:p>
          <a:p>
            <a:r>
              <a:rPr lang="en-US" b="1" dirty="0"/>
              <a:t>While no comparable annual cost estimate was available, establishing a Civil Service Commission would create additional administrative and legal expenses for the Township.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outlines how civil service requirements would affect the Township's police personnel processes.</a:t>
            </a:r>
          </a:p>
          <a:p>
            <a:r>
              <a:rPr lang="en-US" b="1" dirty="0"/>
              <a:t>Hiring:</a:t>
            </a:r>
            <a:r>
              <a:rPr lang="en-US" dirty="0"/>
              <a:t> Candidates would be selected from ranked eligibility lists, generally considering the top three candidates for each vacancy.</a:t>
            </a:r>
          </a:p>
          <a:p>
            <a:r>
              <a:rPr lang="en-US" b="1" dirty="0"/>
              <a:t>Veterans' preference:</a:t>
            </a:r>
            <a:r>
              <a:rPr lang="en-US" dirty="0"/>
              <a:t> Qualified veterans receive additional points on entry-level examinations.</a:t>
            </a:r>
          </a:p>
          <a:p>
            <a:r>
              <a:rPr lang="en-US" b="1" dirty="0"/>
              <a:t>Testing:</a:t>
            </a:r>
            <a:r>
              <a:rPr lang="en-US" dirty="0"/>
              <a:t> Eligibility lists typically remain valid for one year, requiring periodic testing to fill vacancies.</a:t>
            </a:r>
          </a:p>
          <a:p>
            <a:r>
              <a:rPr lang="en-US" b="1" dirty="0"/>
              <a:t>Promotions:</a:t>
            </a:r>
            <a:r>
              <a:rPr lang="en-US" dirty="0"/>
              <a:t> Candidates would undergo competitive testing and ranking.</a:t>
            </a:r>
          </a:p>
          <a:p>
            <a:r>
              <a:rPr lang="en-US" b="1" dirty="0"/>
              <a:t>Probation:</a:t>
            </a:r>
            <a:r>
              <a:rPr lang="en-US" dirty="0"/>
              <a:t> New and promoted officers generally serve a one-year probationary period.</a:t>
            </a:r>
          </a:p>
          <a:p>
            <a:r>
              <a:rPr lang="en-US" b="1" dirty="0"/>
              <a:t>Discipline:</a:t>
            </a:r>
            <a:r>
              <a:rPr lang="en-US" dirty="0"/>
              <a:t> Suspensions, demotions, and removals would be subject to a Civil Service Commission hearing or grievance arbitration.</a:t>
            </a:r>
          </a:p>
          <a:p>
            <a:r>
              <a:rPr lang="en-US" b="1" dirty="0"/>
              <a:t>Rules:</a:t>
            </a:r>
            <a:r>
              <a:rPr lang="en-US" dirty="0"/>
              <a:t> The Commission develops hiring and promotion rules, subject to Board approval and coordination with existing police labor agreements.</a:t>
            </a:r>
          </a:p>
          <a:p>
            <a:r>
              <a:rPr lang="en-US" b="1" dirty="0"/>
              <a:t>Overall, civil service would introduce a more formal and structured process for police hiring, promotions, and disciplinary actions.</a:t>
            </a:r>
            <a:endParaRPr lang="en-US" dirty="0"/>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summarizes the potential costs associated with transitioning to first class township status.</a:t>
            </a:r>
          </a:p>
          <a:p>
            <a:r>
              <a:rPr lang="en-US" b="1" dirty="0"/>
              <a:t>Governance:</a:t>
            </a:r>
            <a:r>
              <a:rPr lang="en-US" dirty="0"/>
              <a:t> Current supervisors' terms would end, with court-appointed officials serving until the next municipal election. This represents a governance impact rather than a direct financial cost.</a:t>
            </a:r>
          </a:p>
          <a:p>
            <a:r>
              <a:rPr lang="en-US" b="1" dirty="0"/>
              <a:t>Legal and election costs:</a:t>
            </a:r>
            <a:r>
              <a:rPr lang="en-US" dirty="0"/>
              <a:t> Solicitor involvement would be required for court proceedings, while referendum and election costs are expected to be minimal.</a:t>
            </a:r>
          </a:p>
          <a:p>
            <a:r>
              <a:rPr lang="en-US" b="1" dirty="0"/>
              <a:t>Ordinances and administration:</a:t>
            </a:r>
            <a:r>
              <a:rPr lang="en-US" dirty="0"/>
              <a:t> The Township would need to update its ordinances, municipal code, forms, insurance, and association memberships, resulting in legal and administrative expenses.</a:t>
            </a:r>
          </a:p>
          <a:p>
            <a:r>
              <a:rPr lang="en-US" b="1" dirty="0"/>
              <a:t>Civil service and pensions:</a:t>
            </a:r>
            <a:r>
              <a:rPr lang="en-US" dirty="0"/>
              <a:t> A Civil Service Commission would need to be established, and the police pension plan reviewed for compliance. Any benefit changes would require actuarial analysis.</a:t>
            </a:r>
          </a:p>
          <a:p>
            <a:r>
              <a:rPr lang="en-US" b="1" dirty="0"/>
              <a:t>Tax procedures:</a:t>
            </a:r>
            <a:r>
              <a:rPr lang="en-US" dirty="0"/>
              <a:t> Tax increases would require an ordinance rather than a resolution, adding procedural and advertising costs.</a:t>
            </a:r>
          </a:p>
          <a:p>
            <a:r>
              <a:rPr lang="en-US" b="1" dirty="0"/>
              <a:t>Wards:</a:t>
            </a:r>
            <a:r>
              <a:rPr lang="en-US" dirty="0"/>
              <a:t> If the Township chooses to establish wards, additional mapping and legal work would be required.</a:t>
            </a:r>
          </a:p>
          <a:p>
            <a:r>
              <a:rPr lang="en-US" b="1" dirty="0"/>
              <a:t>Overall, no comprehensive cost estimate is available.</a:t>
            </a:r>
            <a:r>
              <a:rPr lang="en-US" dirty="0"/>
              <a:t> The primary transition expenses would involve legal services, code updates, civil service implementation, and administrative changes. Additional quotes would be needed to determine the total financial impact.</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summarizes the remaining questions and next steps identified in the October 14 Board Brief.</a:t>
            </a:r>
          </a:p>
          <a:p>
            <a:r>
              <a:rPr lang="en-US" b="1" dirty="0"/>
              <a:t>Solicitor:</a:t>
            </a:r>
            <a:r>
              <a:rPr lang="en-US" dirty="0"/>
              <a:t> Confirm the timing of commissioner elections, authority over the 2028 budget and tax levy, and the legality of continuing stormwater fees under first class status.</a:t>
            </a:r>
          </a:p>
          <a:p>
            <a:r>
              <a:rPr lang="en-US" b="1" dirty="0"/>
              <a:t>Actuary and labor counsel:</a:t>
            </a:r>
            <a:r>
              <a:rPr lang="en-US" dirty="0"/>
              <a:t> Review the police pension plan for any required changes.</a:t>
            </a:r>
          </a:p>
          <a:p>
            <a:r>
              <a:rPr lang="en-US" b="1" dirty="0"/>
              <a:t>Township staff:</a:t>
            </a:r>
            <a:r>
              <a:rPr lang="en-US" dirty="0"/>
              <a:t> Obtain cost estimates for ordinance and code updates and identify additional transition requirements.</a:t>
            </a:r>
          </a:p>
          <a:p>
            <a:r>
              <a:rPr lang="en-US" b="1" dirty="0"/>
              <a:t>Board of Supervisors:</a:t>
            </a:r>
            <a:r>
              <a:rPr lang="en-US" dirty="0"/>
              <a:t> Determine whether to pursue a referendum in May 2027, requiring a resolution by February 17, or November 2027, requiring a resolution by August 4.</a:t>
            </a:r>
          </a:p>
          <a:p>
            <a:r>
              <a:rPr lang="en-US" b="1" dirty="0"/>
              <a:t>At this stage, the Board has not taken a position on conversion.</a:t>
            </a:r>
            <a:r>
              <a:rPr lang="en-US" dirty="0"/>
              <a:t> The purpose is to evaluate the financial, legal, and operational implications before making a decision.</a:t>
            </a:r>
          </a:p>
          <a:p>
            <a:r>
              <a:rPr lang="en-US" dirty="0"/>
              <a:t>Any approved transition would take effect no earlier than January 2028 and would not impact the 2027 budget.</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shows the General Fund projections under the first class township scenario.</a:t>
            </a:r>
          </a:p>
          <a:p>
            <a:r>
              <a:rPr lang="en-US" b="1" dirty="0"/>
              <a:t>In 2027, the budget remains unchanged</a:t>
            </a:r>
            <a:r>
              <a:rPr lang="en-US" dirty="0"/>
              <a:t>, with General Fund millage at 13.88 mills. Revenues total $16.8 million against $21.2 million in expenditures, resulting in a </a:t>
            </a:r>
            <a:r>
              <a:rPr lang="en-US" b="1" dirty="0"/>
              <a:t>$4.4 million deficit</a:t>
            </a:r>
            <a:r>
              <a:rPr lang="en-US" dirty="0"/>
              <a:t> and a negative year-end fund balance of $1.8 million.</a:t>
            </a:r>
          </a:p>
          <a:p>
            <a:r>
              <a:rPr lang="en-US" b="1" dirty="0"/>
              <a:t>Beginning in 2028, the scenario assumes an increase to 30 mills</a:t>
            </a:r>
            <a:r>
              <a:rPr lang="en-US" dirty="0"/>
              <a:t>, generating approximately $16.2 million in annual real estate tax revenue. All other revenues and expenditures remain unchanged.</a:t>
            </a:r>
          </a:p>
          <a:p>
            <a:r>
              <a:rPr lang="en-US" dirty="0"/>
              <a:t>With this increase, the General Fund would generate annual surpluses of </a:t>
            </a:r>
            <a:r>
              <a:rPr lang="en-US" b="1" dirty="0"/>
              <a:t>$2.7 million in 2028, $1.9 million in 2029, and $1.2 million in 2030</a:t>
            </a:r>
            <a:r>
              <a:rPr lang="en-US" dirty="0"/>
              <a:t>. The fund balance would return to a positive $800,000 in 2028 and grow to $3.9 million by 2030.</a:t>
            </a:r>
          </a:p>
          <a:p>
            <a:r>
              <a:rPr lang="en-US" dirty="0"/>
              <a:t>Total municipal millage, including special purpose levies, would increase to </a:t>
            </a:r>
            <a:r>
              <a:rPr lang="en-US" b="1" dirty="0"/>
              <a:t>41.11 mills</a:t>
            </a:r>
            <a:r>
              <a:rPr lang="en-US" dirty="0"/>
              <a:t>.</a:t>
            </a:r>
          </a:p>
          <a:p>
            <a:r>
              <a:rPr lang="en-US" b="1" dirty="0"/>
              <a:t>The key assumption requiring solicitor confirmation is whether the Township could implement the 30-mill rate in 2028.</a:t>
            </a:r>
            <a:r>
              <a:rPr lang="en-US" dirty="0"/>
              <a:t> If not, the increase would be delayed until 2029, changing these projections.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table compares the financial impact of six budget scenarios through 2030, with expenditures remaining the same across all scenarios.</a:t>
            </a:r>
          </a:p>
          <a:p>
            <a:r>
              <a:rPr lang="en-US" b="1" dirty="0"/>
              <a:t>Budget as is:</a:t>
            </a:r>
            <a:r>
              <a:rPr lang="en-US" dirty="0"/>
              <a:t> At 13.88 mills, annual deficits continue to grow, reaching $7.8 million in 2030, with a negative fund balance of $22.5 million.</a:t>
            </a:r>
          </a:p>
          <a:p>
            <a:r>
              <a:rPr lang="en-US" b="1" dirty="0"/>
              <a:t>19 mills with a one-time sewer transfer:</a:t>
            </a:r>
            <a:r>
              <a:rPr lang="en-US" dirty="0"/>
              <a:t> This produces a $1.3 million surplus in 2027, but deficits return in 2028, resulting in a negative $8.1 million fund balance by 2030.</a:t>
            </a:r>
          </a:p>
          <a:p>
            <a:r>
              <a:rPr lang="en-US" b="1" dirty="0"/>
              <a:t>First class township at 30 mills beginning in 2028:</a:t>
            </a:r>
            <a:r>
              <a:rPr lang="en-US" dirty="0"/>
              <a:t> This generates annual surpluses beginning in 2028 and restores the fund balance to $3.9 million by 2030.</a:t>
            </a:r>
          </a:p>
          <a:p>
            <a:r>
              <a:rPr lang="en-US" b="1" dirty="0"/>
              <a:t>19 mills in 2027, followed by 30 mills in 2028:</a:t>
            </a:r>
            <a:r>
              <a:rPr lang="en-US" dirty="0"/>
              <a:t> This provides stronger financial stability, with a projected fund balance of $9.6 million by 2030.</a:t>
            </a:r>
          </a:p>
          <a:p>
            <a:r>
              <a:rPr lang="en-US" b="1" dirty="0"/>
              <a:t>EIT at 13.88 mills:</a:t>
            </a:r>
            <a:r>
              <a:rPr lang="en-US" dirty="0"/>
              <a:t> This produces the strongest financial results, with a projected fund balance of $29.4 million by 2030.</a:t>
            </a:r>
          </a:p>
          <a:p>
            <a:r>
              <a:rPr lang="en-US" b="1" dirty="0"/>
              <a:t>EIT with a 5-mill reduction and elimination of the per capita tax:</a:t>
            </a:r>
            <a:r>
              <a:rPr lang="en-US" dirty="0"/>
              <a:t> This also maintains annual surpluses, with a projected fund balance of $17.8 million by 2030.</a:t>
            </a:r>
          </a:p>
          <a:p>
            <a:r>
              <a:rPr lang="en-US" dirty="0"/>
              <a:t>Both EIT scenarios assume a 1% EIT in 2027, decreasing to 0.5% beginning in 2028 to account for the possibility of Pennsbury School District levying the remaining portion.</a:t>
            </a:r>
          </a:p>
          <a:p>
            <a:r>
              <a:rPr lang="en-US" b="1" dirty="0"/>
              <a:t>Overall, the comparison demonstrates that maintaining the current millage or increasing to 19 mills provides only temporary relief, while the 30-mill and EIT scenarios offer longer-term financial stability.</a:t>
            </a:r>
            <a:endParaRPr lang="en-US" dirty="0"/>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slide compares the estimated annual tax impact on an average Lower Makefield household under each of the six scenarios.</a:t>
            </a:r>
          </a:p>
          <a:p>
            <a:r>
              <a:rPr lang="en-US" dirty="0"/>
              <a:t>Based on an average residential assessment of </a:t>
            </a:r>
            <a:r>
              <a:rPr lang="en-US" b="1" dirty="0"/>
              <a:t>$43,600, each mill equals $43.60 annually</a:t>
            </a:r>
            <a:r>
              <a:rPr lang="en-US" dirty="0"/>
              <a:t>. The current General Fund tax is approximately $605, excluding special purpose levies, which remain unchanged.</a:t>
            </a:r>
          </a:p>
          <a:p>
            <a:r>
              <a:rPr lang="en-US" b="1" dirty="0"/>
              <a:t>At 19 mills</a:t>
            </a:r>
            <a:r>
              <a:rPr lang="en-US" dirty="0"/>
              <a:t>, the annual General Fund tax increases to $828, an additional $223.</a:t>
            </a:r>
          </a:p>
          <a:p>
            <a:r>
              <a:rPr lang="en-US" b="1" dirty="0"/>
              <a:t>At 30 mills</a:t>
            </a:r>
            <a:r>
              <a:rPr lang="en-US" dirty="0"/>
              <a:t>, the annual tax increases to $1,308, an additional $703. Under the first class scenarios, this rate would begin in 2028.</a:t>
            </a:r>
          </a:p>
          <a:p>
            <a:r>
              <a:rPr lang="en-US" b="1" dirty="0"/>
              <a:t>For the EIT scenarios</a:t>
            </a:r>
            <a:r>
              <a:rPr lang="en-US" dirty="0"/>
              <a:t>, we use the Township's median household income of approximately $175,000, resulting in an estimated annual EIT of $1,752 at 1%.</a:t>
            </a:r>
          </a:p>
          <a:p>
            <a:r>
              <a:rPr lang="en-US" dirty="0"/>
              <a:t>With the EIT and current millage, the combined annual cost would be $2,357, an increase of $1,752.</a:t>
            </a:r>
          </a:p>
          <a:p>
            <a:r>
              <a:rPr lang="en-US" dirty="0"/>
              <a:t>With the EIT, a 5-mill reduction, and elimination of the per capita tax, the estimated annual cost would be $2,119, an increase of $1,514.</a:t>
            </a:r>
          </a:p>
          <a:p>
            <a:r>
              <a:rPr lang="en-US" b="1" dirty="0"/>
              <a:t>An important distinction is that residents already paying a 1% EIT where they work would generally see no additional EIT cost</a:t>
            </a:r>
            <a:r>
              <a:rPr lang="en-US" dirty="0"/>
              <a:t>, as those revenues would instead be directed to Lower Makefield. Additionally, retirement income, Social Security, and investment income are not subject to the EIT.</a:t>
            </a:r>
          </a:p>
          <a:p>
            <a:r>
              <a:rPr lang="en-US" dirty="0"/>
              <a:t>These figures are illustrative, and the actual household impact would depend on assessed property value, earned income, and existing EIT withholding.</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graph compares the projected ending General Fund balances under all six scenarios through 2035.</a:t>
            </a:r>
          </a:p>
          <a:p>
            <a:r>
              <a:rPr lang="en-US" b="1" dirty="0"/>
              <a:t>The solid lines represent budget projections through 2030</a:t>
            </a:r>
            <a:r>
              <a:rPr lang="en-US" dirty="0"/>
              <a:t>, while the dashed lines extend historical revenue and expenditure growth trends through 2035.</a:t>
            </a:r>
          </a:p>
          <a:p>
            <a:r>
              <a:rPr lang="en-US" dirty="0"/>
              <a:t>By 2035, the </a:t>
            </a:r>
            <a:r>
              <a:rPr lang="en-US" b="1" dirty="0"/>
              <a:t>EIT scenario produces the strongest fund balance at $35.1 million</a:t>
            </a:r>
            <a:r>
              <a:rPr lang="en-US" dirty="0"/>
              <a:t>, followed by the EIT with tax relief at $9.4 million.</a:t>
            </a:r>
          </a:p>
          <a:p>
            <a:r>
              <a:rPr lang="en-US" dirty="0"/>
              <a:t>The </a:t>
            </a:r>
            <a:r>
              <a:rPr lang="en-US" b="1" dirty="0"/>
              <a:t>19-mill scenario followed by 30 mills in 2028</a:t>
            </a:r>
            <a:r>
              <a:rPr lang="en-US" dirty="0"/>
              <a:t> maintains a positive fund balance of $2.3 million through 2035.</a:t>
            </a:r>
          </a:p>
          <a:p>
            <a:r>
              <a:rPr lang="en-US" dirty="0"/>
              <a:t>The </a:t>
            </a:r>
            <a:r>
              <a:rPr lang="en-US" b="1" dirty="0"/>
              <a:t>30-mill-only scenario</a:t>
            </a:r>
            <a:r>
              <a:rPr lang="en-US" dirty="0"/>
              <a:t> initially improves the fund balance, but it begins declining after 2031 and turns negative in 2034, reaching negative $3.4 million by 2035.</a:t>
            </a:r>
          </a:p>
          <a:p>
            <a:r>
              <a:rPr lang="en-US" dirty="0"/>
              <a:t>The remaining scenarios show significant deficits, with the 19-mill option reaching negative $46 million and the budget as is reaching negative $76.3 million.</a:t>
            </a:r>
          </a:p>
          <a:p>
            <a:r>
              <a:rPr lang="en-US" b="1" dirty="0"/>
              <a:t>The key takeaway is that while several scenarios provide short-term financial relief, the longer-term projections demonstrate that additional revenue or expenditure adjustments may still be necessary to maintain financial stability.</a:t>
            </a:r>
            <a:endParaRPr lang="en-US" dirty="0"/>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graph compares projected revenues and expenditures across all six scenarios through 2035.</a:t>
            </a:r>
          </a:p>
          <a:p>
            <a:r>
              <a:rPr lang="en-US" b="1" dirty="0"/>
              <a:t>Solid lines represent budget figures through 2030</a:t>
            </a:r>
            <a:r>
              <a:rPr lang="en-US" dirty="0"/>
              <a:t>, while dashed lines reflect projected trends through 2035.</a:t>
            </a:r>
          </a:p>
          <a:p>
            <a:r>
              <a:rPr lang="en-US" dirty="0"/>
              <a:t>Expenditures are projected to grow approximately </a:t>
            </a:r>
            <a:r>
              <a:rPr lang="en-US" b="1" dirty="0"/>
              <a:t>4.3% annually</a:t>
            </a:r>
            <a:r>
              <a:rPr lang="en-US" dirty="0"/>
              <a:t>, while revenue growth ranges from just 0.6% to 1.8%, depending on the scenario.</a:t>
            </a:r>
          </a:p>
          <a:p>
            <a:r>
              <a:rPr lang="en-US" dirty="0"/>
              <a:t>When revenues exceed expenditures, the Township generates a surplus. When expenditures exceed revenues, a deficit occurs.</a:t>
            </a:r>
          </a:p>
          <a:p>
            <a:r>
              <a:rPr lang="en-US" dirty="0"/>
              <a:t>Under the </a:t>
            </a:r>
            <a:r>
              <a:rPr lang="en-US" b="1" dirty="0"/>
              <a:t>budget as is and 19-mill scenarios</a:t>
            </a:r>
            <a:r>
              <a:rPr lang="en-US" dirty="0"/>
              <a:t>, deficits continue or return relatively quickly.</a:t>
            </a:r>
          </a:p>
          <a:p>
            <a:r>
              <a:rPr lang="en-US" dirty="0"/>
              <a:t>The </a:t>
            </a:r>
            <a:r>
              <a:rPr lang="en-US" b="1" dirty="0"/>
              <a:t>30-mill scenarios</a:t>
            </a:r>
            <a:r>
              <a:rPr lang="en-US" dirty="0"/>
              <a:t> provide temporary surpluses, but expenditures are projected to exceed revenues beginning in 2032.</a:t>
            </a:r>
          </a:p>
          <a:p>
            <a:r>
              <a:rPr lang="en-US" dirty="0"/>
              <a:t>Even the </a:t>
            </a:r>
            <a:r>
              <a:rPr lang="en-US" b="1" dirty="0"/>
              <a:t>EIT scenarios eventually face operating deficits</a:t>
            </a:r>
            <a:r>
              <a:rPr lang="en-US" dirty="0"/>
              <a:t>, beginning in 2031 with tax relief and 2035 with the full EIT.</a:t>
            </a:r>
          </a:p>
          <a:p>
            <a:r>
              <a:rPr lang="en-US" b="1" dirty="0"/>
              <a:t>The key takeaway is that expenditures are growing faster than revenues in every scenario.</a:t>
            </a:r>
            <a:r>
              <a:rPr lang="en-US" dirty="0"/>
              <a:t> While additional revenue provides financial relief, long-term sustainability will require continued expenditure management and revenue adjustments.</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table summarizes the long-term financial projections for 2031 through 2035.</a:t>
            </a:r>
          </a:p>
          <a:p>
            <a:r>
              <a:rPr lang="en-US" dirty="0"/>
              <a:t>The projections extend each scenario's revenue growth trend from 2028 through 2030, while assuming </a:t>
            </a:r>
            <a:r>
              <a:rPr lang="en-US" b="1" dirty="0"/>
              <a:t>annual expenditure growth of 4.3%</a:t>
            </a:r>
            <a:r>
              <a:rPr lang="en-US" dirty="0"/>
              <a:t> across all scenarios. These are trend projections, not formal budgets, and do not assume additional tax increases or spending adjustments.</a:t>
            </a:r>
          </a:p>
          <a:p>
            <a:r>
              <a:rPr lang="en-US" dirty="0"/>
              <a:t>Under the </a:t>
            </a:r>
            <a:r>
              <a:rPr lang="en-US" b="1" dirty="0"/>
              <a:t>budget as is</a:t>
            </a:r>
            <a:r>
              <a:rPr lang="en-US" dirty="0"/>
              <a:t>, the fund balance reaches negative $76.3 million by 2035. The </a:t>
            </a:r>
            <a:r>
              <a:rPr lang="en-US" b="1" dirty="0"/>
              <a:t>19-mill scenario</a:t>
            </a:r>
            <a:r>
              <a:rPr lang="en-US" dirty="0"/>
              <a:t> also remains unsustainable, reaching negative $46 million.</a:t>
            </a:r>
          </a:p>
          <a:p>
            <a:r>
              <a:rPr lang="en-US" dirty="0"/>
              <a:t>The </a:t>
            </a:r>
            <a:r>
              <a:rPr lang="en-US" b="1" dirty="0"/>
              <a:t>30-mill scenarios</a:t>
            </a:r>
            <a:r>
              <a:rPr lang="en-US" dirty="0"/>
              <a:t> begin generating annual deficits in 2032. By 2035, the 30-mill-only scenario has a negative $3.4 million fund balance, while the scenario combining 19 mills in 2027 with 30 mills beginning in 2028 maintains a positive $2.3 million balance.</a:t>
            </a:r>
          </a:p>
          <a:p>
            <a:r>
              <a:rPr lang="en-US" dirty="0"/>
              <a:t>The </a:t>
            </a:r>
            <a:r>
              <a:rPr lang="en-US" b="1" dirty="0"/>
              <a:t>EIT scenarios provide the strongest long-term fund balances</a:t>
            </a:r>
            <a:r>
              <a:rPr lang="en-US" dirty="0"/>
              <a:t>, with $35.1 million under the full EIT scenario and $9.4 million with tax relief by 2035. However, both eventually experience annual operating deficits.</a:t>
            </a:r>
          </a:p>
          <a:p>
            <a:r>
              <a:rPr lang="en-US" b="1" dirty="0"/>
              <a:t>The key takeaway is that expenditures outpace revenues in every scenario.</a:t>
            </a:r>
            <a:r>
              <a:rPr lang="en-US" dirty="0"/>
              <a:t> While some options provide greater financial stability, none fully addresses the Township's long-term structural imbalance without future adjustments.</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6"/>
            <a:ext cx="5607050" cy="3660774"/>
          </a:xfrm>
          <a:prstGeom prst="rect">
            <a:avLst/>
          </a:prstGeom>
        </p:spPr>
        <p:txBody>
          <a:bodyPr/>
          <a:lstStyle/>
          <a:p>
            <a:r>
              <a:rPr lang="en-US" dirty="0"/>
              <a:t>This final slide summarizes the requirements and financial outcomes of each scenario.</a:t>
            </a:r>
          </a:p>
          <a:p>
            <a:r>
              <a:rPr lang="en-US" b="1" dirty="0"/>
              <a:t>Budget as is:</a:t>
            </a:r>
            <a:r>
              <a:rPr lang="en-US" dirty="0"/>
              <a:t> Requires no action but results in continued deficits and a negative fund balance beginning in 2027.</a:t>
            </a:r>
          </a:p>
          <a:p>
            <a:r>
              <a:rPr lang="en-US" b="1" dirty="0"/>
              <a:t>19 mills with a one-time sewer transfer:</a:t>
            </a:r>
            <a:r>
              <a:rPr lang="en-US" dirty="0"/>
              <a:t> Requires court approval to exceed 14 mills. This provides a surplus in 2027, but deficits return in 2028.</a:t>
            </a:r>
          </a:p>
          <a:p>
            <a:r>
              <a:rPr lang="en-US" b="1" dirty="0"/>
              <a:t>First class township at 30 mills:</a:t>
            </a:r>
            <a:r>
              <a:rPr lang="en-US" dirty="0"/>
              <a:t> Requires voter approval through a referendum, with the earliest transition in January 2028. Additional considerations include civil service requirements, stormwater funding, and confirmation of the 2028 tax levy authority. This scenario produces surpluses through 2030, but projected deficits begin in 2032.</a:t>
            </a:r>
          </a:p>
          <a:p>
            <a:r>
              <a:rPr lang="en-US" b="1" dirty="0"/>
              <a:t>19 mills in 2027, followed by 30 mills:</a:t>
            </a:r>
            <a:r>
              <a:rPr lang="en-US" dirty="0"/>
              <a:t> Requires both court approval and the transition to first class status. This produces surpluses through 2030, with projected deficits beginning in 2032.</a:t>
            </a:r>
          </a:p>
          <a:p>
            <a:r>
              <a:rPr lang="en-US" b="1" dirty="0"/>
              <a:t>EIT:</a:t>
            </a:r>
            <a:r>
              <a:rPr lang="en-US" dirty="0"/>
              <a:t> Requires adoption by Board ordinance. This scenario maintains annual surpluses through 2034, with a projected deficit beginning in 2035.</a:t>
            </a:r>
          </a:p>
          <a:p>
            <a:r>
              <a:rPr lang="en-US" b="1" dirty="0"/>
              <a:t>EIT with a 5-mill reduction and elimination of the per capita tax:</a:t>
            </a:r>
            <a:r>
              <a:rPr lang="en-US" dirty="0"/>
              <a:t> Also requires Board action and provides tax relief while maintaining surpluses through 2030. Projected deficits begin in 2031.</a:t>
            </a:r>
          </a:p>
          <a:p>
            <a:r>
              <a:rPr lang="en-US" b="1" dirty="0"/>
              <a:t>Overall, each scenario presents different financial outcomes, legal requirements, and long-term considerations.</a:t>
            </a:r>
            <a:r>
              <a:rPr lang="en-US" dirty="0"/>
              <a:t> These options are presented to assist the Board in evaluating the Township's financial future.</a:t>
            </a:r>
          </a:p>
          <a:p>
            <a:r>
              <a:rPr lang="en-US" dirty="0"/>
              <a:t>That concludes the presentation. We're happy to answer any questions.</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3D29"/>
        </a:solidFill>
        <a:effectLst/>
      </p:bgPr>
    </p:bg>
    <p:spTree>
      <p:nvGrpSpPr>
        <p:cNvPr id="1" name=""/>
        <p:cNvGrpSpPr/>
        <p:nvPr/>
      </p:nvGrpSpPr>
      <p:grpSpPr>
        <a:xfrm>
          <a:off x="0" y="0"/>
          <a:ext cx="0" cy="0"/>
          <a:chOff x="0" y="0"/>
          <a:chExt cx="0" cy="0"/>
        </a:xfrm>
      </p:grpSpPr>
      <p:pic>
        <p:nvPicPr>
          <p:cNvPr id="2" name="Image 0" descr="Township of Lower Makefield, Bucks County, Pennsylvania seal"/>
          <p:cNvPicPr>
            <a:picLocks noChangeAspect="1"/>
          </p:cNvPicPr>
          <p:nvPr/>
        </p:nvPicPr>
        <p:blipFill>
          <a:blip r:embed="rId3"/>
          <a:srcRect l="15" r="15"/>
          <a:stretch/>
        </p:blipFill>
        <p:spPr>
          <a:xfrm>
            <a:off x="7429500" y="1524000"/>
            <a:ext cx="3175000" cy="3257550"/>
          </a:xfrm>
          <a:prstGeom prst="roundRect">
            <a:avLst>
              <a:gd name="adj" fmla="val 49200"/>
            </a:avLst>
          </a:prstGeom>
        </p:spPr>
      </p:pic>
      <p:sp>
        <p:nvSpPr>
          <p:cNvPr id="3" name="Shape 0"/>
          <p:cNvSpPr/>
          <p:nvPr/>
        </p:nvSpPr>
        <p:spPr>
          <a:xfrm>
            <a:off x="7397750" y="1492250"/>
            <a:ext cx="3238500" cy="3321050"/>
          </a:xfrm>
          <a:prstGeom prst="roundRect">
            <a:avLst>
              <a:gd name="adj" fmla="val 49216"/>
            </a:avLst>
          </a:prstGeom>
          <a:noFill/>
          <a:ln w="63500">
            <a:solidFill>
              <a:srgbClr val="D8A930"/>
            </a:solidFill>
            <a:prstDash val="solid"/>
          </a:ln>
        </p:spPr>
        <p:txBody>
          <a:bodyPr/>
          <a:lstStyle/>
          <a:p>
            <a:endParaRPr lang="en-US"/>
          </a:p>
        </p:txBody>
      </p:sp>
      <p:sp>
        <p:nvSpPr>
          <p:cNvPr id="4" name="Text 1"/>
          <p:cNvSpPr/>
          <p:nvPr/>
        </p:nvSpPr>
        <p:spPr>
          <a:xfrm>
            <a:off x="812800" y="1752600"/>
            <a:ext cx="6148070" cy="309860"/>
          </a:xfrm>
          <a:prstGeom prst="rect">
            <a:avLst/>
          </a:prstGeom>
          <a:noFill/>
          <a:ln/>
        </p:spPr>
        <p:txBody>
          <a:bodyPr wrap="square" lIns="0" tIns="0" rIns="0" bIns="0" rtlCol="0" anchor="t">
            <a:normAutofit/>
          </a:bodyPr>
          <a:lstStyle/>
          <a:p>
            <a:pPr marL="0" indent="0" algn="l">
              <a:lnSpc>
                <a:spcPts val="2240"/>
              </a:lnSpc>
              <a:buNone/>
            </a:pPr>
            <a:r>
              <a:rPr lang="en-US" sz="1600" b="1" kern="0" spc="300" dirty="0">
                <a:solidFill>
                  <a:srgbClr val="D8A930"/>
                </a:solidFill>
                <a:latin typeface="Public Sans" pitchFamily="34" charset="0"/>
                <a:ea typeface="Public Sans" pitchFamily="34" charset="-122"/>
                <a:cs typeface="Public Sans" pitchFamily="34" charset="-120"/>
              </a:rPr>
              <a:t>LOWER MAKEFIELD TOWNSHIP</a:t>
            </a:r>
            <a:endParaRPr lang="en-US" sz="1600" dirty="0"/>
          </a:p>
        </p:txBody>
      </p:sp>
      <p:sp>
        <p:nvSpPr>
          <p:cNvPr id="5" name="Text 2"/>
          <p:cNvSpPr/>
          <p:nvPr/>
        </p:nvSpPr>
        <p:spPr>
          <a:xfrm>
            <a:off x="812800" y="2240260"/>
            <a:ext cx="6148070" cy="1828800"/>
          </a:xfrm>
          <a:prstGeom prst="rect">
            <a:avLst/>
          </a:prstGeom>
          <a:noFill/>
          <a:ln/>
        </p:spPr>
        <p:txBody>
          <a:bodyPr wrap="square" lIns="0" tIns="0" rIns="0" bIns="0" rtlCol="0" anchor="t">
            <a:noAutofit/>
          </a:bodyPr>
          <a:lstStyle/>
          <a:p>
            <a:pPr marL="0" indent="0" algn="l">
              <a:lnSpc>
                <a:spcPts val="4600"/>
              </a:lnSpc>
              <a:buNone/>
            </a:pPr>
            <a:r>
              <a:rPr lang="en-US" sz="4000" b="1" dirty="0">
                <a:solidFill>
                  <a:srgbClr val="F5F4EC"/>
                </a:solidFill>
                <a:latin typeface="Libre Baskerville" pitchFamily="34" charset="0"/>
                <a:ea typeface="Libre Baskerville" pitchFamily="34" charset="-122"/>
                <a:cs typeface="Libre Baskerville" pitchFamily="34" charset="-120"/>
              </a:rPr>
              <a:t>2027 General Fund: Six Budget Scenarios</a:t>
            </a:r>
            <a:endParaRPr lang="en-US" sz="4000" dirty="0"/>
          </a:p>
        </p:txBody>
      </p:sp>
      <p:sp>
        <p:nvSpPr>
          <p:cNvPr id="6" name="Text 3"/>
          <p:cNvSpPr/>
          <p:nvPr/>
        </p:nvSpPr>
        <p:spPr>
          <a:xfrm>
            <a:off x="812800" y="4206240"/>
            <a:ext cx="6148070" cy="731520"/>
          </a:xfrm>
          <a:prstGeom prst="rect">
            <a:avLst/>
          </a:prstGeom>
          <a:noFill/>
          <a:ln/>
        </p:spPr>
        <p:txBody>
          <a:bodyPr wrap="square" lIns="0" tIns="0" rIns="0" bIns="0" rtlCol="0" anchor="t">
            <a:noAutofit/>
          </a:bodyPr>
          <a:lstStyle/>
          <a:p>
            <a:pPr marL="0" indent="0" algn="l">
              <a:lnSpc>
                <a:spcPts val="2600"/>
              </a:lnSpc>
              <a:buNone/>
            </a:pPr>
            <a:r>
              <a:rPr lang="en-US" sz="2000" dirty="0">
                <a:solidFill>
                  <a:srgbClr val="F5F4EC"/>
                </a:solidFill>
                <a:latin typeface="Public Sans" pitchFamily="34" charset="0"/>
                <a:ea typeface="Public Sans" pitchFamily="34" charset="-122"/>
                <a:cs typeface="Public Sans" pitchFamily="34" charset="-120"/>
              </a:rPr>
              <a:t>Including a change to first class township status, with projections through 2035</a:t>
            </a:r>
            <a:endParaRPr lang="en-US" sz="2000" dirty="0"/>
          </a:p>
        </p:txBody>
      </p:sp>
      <p:pic>
        <p:nvPicPr>
          <p:cNvPr id="7" name="Image 1" descr="line"/>
          <p:cNvPicPr>
            <a:picLocks noChangeAspect="1"/>
          </p:cNvPicPr>
          <p:nvPr/>
        </p:nvPicPr>
        <p:blipFill>
          <a:blip r:embed="rId4"/>
          <a:srcRect/>
          <a:stretch/>
        </p:blipFill>
        <p:spPr>
          <a:xfrm>
            <a:off x="812800" y="5029200"/>
            <a:ext cx="1016000" cy="76200"/>
          </a:xfrm>
          <a:prstGeom prst="rect">
            <a:avLst/>
          </a:prstGeom>
        </p:spPr>
      </p:pic>
      <p:sp>
        <p:nvSpPr>
          <p:cNvPr id="8" name="Text 4"/>
          <p:cNvSpPr/>
          <p:nvPr/>
        </p:nvSpPr>
        <p:spPr>
          <a:xfrm>
            <a:off x="812800" y="5257800"/>
            <a:ext cx="614807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FD3C5"/>
                </a:solidFill>
                <a:latin typeface="Public Sans" pitchFamily="34" charset="0"/>
                <a:ea typeface="Public Sans" pitchFamily="34" charset="-122"/>
                <a:cs typeface="Public Sans" pitchFamily="34" charset="-120"/>
              </a:rPr>
              <a:t>October 21,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GENERAL FUND · STRUCTURAL DEFICIT</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The structural deficit is a flat revenue problem, not an expense problem</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2027 draft budget, as is (10-02-2026); Township Codes</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a:t>
            </a:r>
            <a:endParaRPr lang="en-US" sz="1200" dirty="0"/>
          </a:p>
        </p:txBody>
      </p:sp>
      <p:graphicFrame>
        <p:nvGraphicFramePr>
          <p:cNvPr id="8" name="Taxing room table"/>
          <p:cNvGraphicFramePr>
            <a:graphicFrameLocks noGrp="1"/>
          </p:cNvGraphicFramePr>
          <p:nvPr/>
        </p:nvGraphicFramePr>
        <p:xfrm>
          <a:off x="822960" y="2148840"/>
          <a:ext cx="8321040" cy="2414016"/>
        </p:xfrm>
        <a:graphic>
          <a:graphicData uri="http://schemas.openxmlformats.org/drawingml/2006/table">
            <a:tbl>
              <a:tblPr>
                <a:tableStyleId>{5C22544A-7EE6-4342-B048-85BDC9FD1C3A}</a:tableStyleId>
              </a:tblPr>
              <a:tblGrid>
                <a:gridCol w="2651760">
                  <a:extLst>
                    <a:ext uri="{9D8B030D-6E8A-4147-A177-3AD203B41FA5}">
                      <a16:colId xmlns:a16="http://schemas.microsoft.com/office/drawing/2014/main" val="20000"/>
                    </a:ext>
                  </a:extLst>
                </a:gridCol>
                <a:gridCol w="1133856">
                  <a:extLst>
                    <a:ext uri="{9D8B030D-6E8A-4147-A177-3AD203B41FA5}">
                      <a16:colId xmlns:a16="http://schemas.microsoft.com/office/drawing/2014/main" val="20001"/>
                    </a:ext>
                  </a:extLst>
                </a:gridCol>
                <a:gridCol w="1133856">
                  <a:extLst>
                    <a:ext uri="{9D8B030D-6E8A-4147-A177-3AD203B41FA5}">
                      <a16:colId xmlns:a16="http://schemas.microsoft.com/office/drawing/2014/main" val="20002"/>
                    </a:ext>
                  </a:extLst>
                </a:gridCol>
                <a:gridCol w="1133856">
                  <a:extLst>
                    <a:ext uri="{9D8B030D-6E8A-4147-A177-3AD203B41FA5}">
                      <a16:colId xmlns:a16="http://schemas.microsoft.com/office/drawing/2014/main" val="20003"/>
                    </a:ext>
                  </a:extLst>
                </a:gridCol>
                <a:gridCol w="1133856">
                  <a:extLst>
                    <a:ext uri="{9D8B030D-6E8A-4147-A177-3AD203B41FA5}">
                      <a16:colId xmlns:a16="http://schemas.microsoft.com/office/drawing/2014/main" val="20004"/>
                    </a:ext>
                  </a:extLst>
                </a:gridCol>
                <a:gridCol w="1133856">
                  <a:extLst>
                    <a:ext uri="{9D8B030D-6E8A-4147-A177-3AD203B41FA5}">
                      <a16:colId xmlns:a16="http://schemas.microsoft.com/office/drawing/2014/main" val="20005"/>
                    </a:ext>
                  </a:extLst>
                </a:gridCol>
              </a:tblGrid>
              <a:tr h="402336">
                <a:tc>
                  <a:txBody>
                    <a:bodyPr/>
                    <a:lstStyle/>
                    <a:p>
                      <a:pPr algn="l"/>
                      <a:r>
                        <a:rPr sz="1300" b="1">
                          <a:solidFill>
                            <a:srgbClr val="F5F4EC"/>
                          </a:solidFill>
                          <a:latin typeface="Public Sans"/>
                        </a:rPr>
                        <a:t>$ millions, budget as is</a:t>
                      </a:r>
                    </a:p>
                  </a:txBody>
                  <a:tcPr marL="73152" marR="73152" marT="36576" marB="36576" anchor="ctr">
                    <a:solidFill>
                      <a:srgbClr val="143D29"/>
                    </a:solidFill>
                  </a:tcPr>
                </a:tc>
                <a:tc>
                  <a:txBody>
                    <a:bodyPr/>
                    <a:lstStyle/>
                    <a:p>
                      <a:pPr algn="r"/>
                      <a:r>
                        <a:rPr sz="1300" b="1">
                          <a:solidFill>
                            <a:srgbClr val="F5F4EC"/>
                          </a:solidFill>
                          <a:latin typeface="Public Sans"/>
                        </a:rPr>
                        <a:t>2026 proj.</a:t>
                      </a:r>
                    </a:p>
                  </a:txBody>
                  <a:tcPr marL="73152" marR="73152" marT="36576" marB="36576" anchor="ctr">
                    <a:solidFill>
                      <a:srgbClr val="143D29"/>
                    </a:solidFill>
                  </a:tcPr>
                </a:tc>
                <a:tc>
                  <a:txBody>
                    <a:bodyPr/>
                    <a:lstStyle/>
                    <a:p>
                      <a:pPr algn="r"/>
                      <a:r>
                        <a:rPr sz="1300" b="1">
                          <a:solidFill>
                            <a:srgbClr val="F5F4EC"/>
                          </a:solidFill>
                          <a:latin typeface="Public Sans"/>
                        </a:rPr>
                        <a:t>2027</a:t>
                      </a:r>
                    </a:p>
                  </a:txBody>
                  <a:tcPr marL="73152" marR="73152" marT="36576" marB="36576" anchor="ctr">
                    <a:solidFill>
                      <a:srgbClr val="143D29"/>
                    </a:solidFill>
                  </a:tcPr>
                </a:tc>
                <a:tc>
                  <a:txBody>
                    <a:bodyPr/>
                    <a:lstStyle/>
                    <a:p>
                      <a:pPr algn="r"/>
                      <a:r>
                        <a:rPr sz="1300" b="1">
                          <a:solidFill>
                            <a:srgbClr val="F5F4EC"/>
                          </a:solidFill>
                          <a:latin typeface="Public Sans"/>
                        </a:rPr>
                        <a:t>2028</a:t>
                      </a:r>
                    </a:p>
                  </a:txBody>
                  <a:tcPr marL="73152" marR="73152" marT="36576" marB="36576" anchor="ctr">
                    <a:solidFill>
                      <a:srgbClr val="143D29"/>
                    </a:solidFill>
                  </a:tcPr>
                </a:tc>
                <a:tc>
                  <a:txBody>
                    <a:bodyPr/>
                    <a:lstStyle/>
                    <a:p>
                      <a:pPr algn="r"/>
                      <a:r>
                        <a:rPr sz="1300" b="1">
                          <a:solidFill>
                            <a:srgbClr val="F5F4EC"/>
                          </a:solidFill>
                          <a:latin typeface="Public Sans"/>
                        </a:rPr>
                        <a:t>2029</a:t>
                      </a:r>
                    </a:p>
                  </a:txBody>
                  <a:tcPr marL="73152" marR="73152" marT="36576" marB="36576" anchor="ctr">
                    <a:solidFill>
                      <a:srgbClr val="143D29"/>
                    </a:solidFill>
                  </a:tcPr>
                </a:tc>
                <a:tc>
                  <a:txBody>
                    <a:bodyPr/>
                    <a:lstStyle/>
                    <a:p>
                      <a:pPr algn="r"/>
                      <a:r>
                        <a:rPr sz="1300" b="1">
                          <a:solidFill>
                            <a:srgbClr val="F5F4EC"/>
                          </a:solidFill>
                          <a:latin typeface="Public Sans"/>
                        </a:rPr>
                        <a:t>2030</a:t>
                      </a:r>
                    </a:p>
                  </a:txBody>
                  <a:tcPr marL="73152" marR="73152" marT="36576" marB="36576" anchor="ctr">
                    <a:solidFill>
                      <a:srgbClr val="143D29"/>
                    </a:solidFill>
                  </a:tcPr>
                </a:tc>
                <a:extLst>
                  <a:ext uri="{0D108BD9-81ED-4DB2-BD59-A6C34878D82A}">
                    <a16:rowId xmlns:a16="http://schemas.microsoft.com/office/drawing/2014/main" val="10000"/>
                  </a:ext>
                </a:extLst>
              </a:tr>
              <a:tr h="402336">
                <a:tc>
                  <a:txBody>
                    <a:bodyPr/>
                    <a:lstStyle/>
                    <a:p>
                      <a:pPr algn="l"/>
                      <a:r>
                        <a:rPr sz="1300">
                          <a:solidFill>
                            <a:srgbClr val="16281E"/>
                          </a:solidFill>
                          <a:latin typeface="Public Sans"/>
                        </a:rPr>
                        <a:t>General Fund millage</a:t>
                      </a:r>
                    </a:p>
                  </a:txBody>
                  <a:tcPr marL="73152" marR="73152" marT="36576" marB="36576" anchor="ctr">
                    <a:solidFill>
                      <a:srgbClr val="FCFBF6"/>
                    </a:solidFill>
                  </a:tcPr>
                </a:tc>
                <a:tc>
                  <a:txBody>
                    <a:bodyPr/>
                    <a:lstStyle/>
                    <a:p>
                      <a:pPr algn="r"/>
                      <a:r>
                        <a:rPr sz="1300">
                          <a:solidFill>
                            <a:srgbClr val="16281E"/>
                          </a:solidFill>
                          <a:latin typeface="Public Sans"/>
                        </a:rPr>
                        <a:t>13.88</a:t>
                      </a:r>
                    </a:p>
                  </a:txBody>
                  <a:tcPr marL="73152" marR="73152" marT="36576" marB="36576" anchor="ctr">
                    <a:solidFill>
                      <a:srgbClr val="FCFBF6"/>
                    </a:solidFill>
                  </a:tcPr>
                </a:tc>
                <a:tc>
                  <a:txBody>
                    <a:bodyPr/>
                    <a:lstStyle/>
                    <a:p>
                      <a:pPr algn="r"/>
                      <a:r>
                        <a:rPr sz="1300">
                          <a:solidFill>
                            <a:srgbClr val="16281E"/>
                          </a:solidFill>
                          <a:latin typeface="Public Sans"/>
                        </a:rPr>
                        <a:t>13.88</a:t>
                      </a:r>
                    </a:p>
                  </a:txBody>
                  <a:tcPr marL="73152" marR="73152" marT="36576" marB="36576" anchor="ctr">
                    <a:solidFill>
                      <a:srgbClr val="FCFBF6"/>
                    </a:solidFill>
                  </a:tcPr>
                </a:tc>
                <a:tc>
                  <a:txBody>
                    <a:bodyPr/>
                    <a:lstStyle/>
                    <a:p>
                      <a:pPr algn="r"/>
                      <a:r>
                        <a:rPr sz="1300">
                          <a:solidFill>
                            <a:srgbClr val="16281E"/>
                          </a:solidFill>
                          <a:latin typeface="Public Sans"/>
                        </a:rPr>
                        <a:t>13.88</a:t>
                      </a:r>
                    </a:p>
                  </a:txBody>
                  <a:tcPr marL="73152" marR="73152" marT="36576" marB="36576" anchor="ctr">
                    <a:solidFill>
                      <a:srgbClr val="FCFBF6"/>
                    </a:solidFill>
                  </a:tcPr>
                </a:tc>
                <a:tc>
                  <a:txBody>
                    <a:bodyPr/>
                    <a:lstStyle/>
                    <a:p>
                      <a:pPr algn="r"/>
                      <a:r>
                        <a:rPr sz="1300">
                          <a:solidFill>
                            <a:srgbClr val="16281E"/>
                          </a:solidFill>
                          <a:latin typeface="Public Sans"/>
                        </a:rPr>
                        <a:t>13.88</a:t>
                      </a:r>
                    </a:p>
                  </a:txBody>
                  <a:tcPr marL="73152" marR="73152" marT="36576" marB="36576" anchor="ctr">
                    <a:solidFill>
                      <a:srgbClr val="FCFBF6"/>
                    </a:solidFill>
                  </a:tcPr>
                </a:tc>
                <a:tc>
                  <a:txBody>
                    <a:bodyPr/>
                    <a:lstStyle/>
                    <a:p>
                      <a:pPr algn="r"/>
                      <a:r>
                        <a:rPr sz="1300">
                          <a:solidFill>
                            <a:srgbClr val="16281E"/>
                          </a:solidFill>
                          <a:latin typeface="Public Sans"/>
                        </a:rPr>
                        <a:t>13.88</a:t>
                      </a:r>
                    </a:p>
                  </a:txBody>
                  <a:tcPr marL="73152" marR="73152" marT="36576" marB="36576" anchor="ctr">
                    <a:solidFill>
                      <a:srgbClr val="FCFBF6"/>
                    </a:solidFill>
                  </a:tcPr>
                </a:tc>
                <a:extLst>
                  <a:ext uri="{0D108BD9-81ED-4DB2-BD59-A6C34878D82A}">
                    <a16:rowId xmlns:a16="http://schemas.microsoft.com/office/drawing/2014/main" val="10001"/>
                  </a:ext>
                </a:extLst>
              </a:tr>
              <a:tr h="402336">
                <a:tc>
                  <a:txBody>
                    <a:bodyPr/>
                    <a:lstStyle/>
                    <a:p>
                      <a:pPr algn="l"/>
                      <a:r>
                        <a:rPr sz="1300">
                          <a:solidFill>
                            <a:srgbClr val="16281E"/>
                          </a:solidFill>
                          <a:latin typeface="Public Sans"/>
                        </a:rPr>
                        <a:t>Total revenues</a:t>
                      </a:r>
                    </a:p>
                  </a:txBody>
                  <a:tcPr marL="73152" marR="73152" marT="36576" marB="36576" anchor="ctr">
                    <a:solidFill>
                      <a:srgbClr val="F5F4EC"/>
                    </a:solidFill>
                  </a:tcPr>
                </a:tc>
                <a:tc>
                  <a:txBody>
                    <a:bodyPr/>
                    <a:lstStyle/>
                    <a:p>
                      <a:pPr algn="r"/>
                      <a:r>
                        <a:rPr sz="1300">
                          <a:solidFill>
                            <a:srgbClr val="16281E"/>
                          </a:solidFill>
                          <a:latin typeface="Public Sans"/>
                        </a:rPr>
                        <a:t>18.65</a:t>
                      </a:r>
                    </a:p>
                  </a:txBody>
                  <a:tcPr marL="73152" marR="73152" marT="36576" marB="36576" anchor="ctr">
                    <a:solidFill>
                      <a:srgbClr val="F5F4EC"/>
                    </a:solidFill>
                  </a:tcPr>
                </a:tc>
                <a:tc>
                  <a:txBody>
                    <a:bodyPr/>
                    <a:lstStyle/>
                    <a:p>
                      <a:pPr algn="r"/>
                      <a:r>
                        <a:rPr sz="1300">
                          <a:solidFill>
                            <a:srgbClr val="16281E"/>
                          </a:solidFill>
                          <a:latin typeface="Public Sans"/>
                        </a:rPr>
                        <a:t>16.79</a:t>
                      </a:r>
                    </a:p>
                  </a:txBody>
                  <a:tcPr marL="73152" marR="73152" marT="36576" marB="36576" anchor="ctr">
                    <a:solidFill>
                      <a:srgbClr val="F5F4EC"/>
                    </a:solidFill>
                  </a:tcPr>
                </a:tc>
                <a:tc>
                  <a:txBody>
                    <a:bodyPr/>
                    <a:lstStyle/>
                    <a:p>
                      <a:pPr algn="r"/>
                      <a:r>
                        <a:rPr sz="1300">
                          <a:solidFill>
                            <a:srgbClr val="16281E"/>
                          </a:solidFill>
                          <a:latin typeface="Public Sans"/>
                        </a:rPr>
                        <a:t>16.32</a:t>
                      </a:r>
                    </a:p>
                  </a:txBody>
                  <a:tcPr marL="73152" marR="73152" marT="36576" marB="36576" anchor="ctr">
                    <a:solidFill>
                      <a:srgbClr val="F5F4EC"/>
                    </a:solidFill>
                  </a:tcPr>
                </a:tc>
                <a:tc>
                  <a:txBody>
                    <a:bodyPr/>
                    <a:lstStyle/>
                    <a:p>
                      <a:pPr algn="r"/>
                      <a:r>
                        <a:rPr sz="1300">
                          <a:solidFill>
                            <a:srgbClr val="16281E"/>
                          </a:solidFill>
                          <a:latin typeface="Public Sans"/>
                        </a:rPr>
                        <a:t>16.41</a:t>
                      </a:r>
                    </a:p>
                  </a:txBody>
                  <a:tcPr marL="73152" marR="73152" marT="36576" marB="36576" anchor="ctr">
                    <a:solidFill>
                      <a:srgbClr val="F5F4EC"/>
                    </a:solidFill>
                  </a:tcPr>
                </a:tc>
                <a:tc>
                  <a:txBody>
                    <a:bodyPr/>
                    <a:lstStyle/>
                    <a:p>
                      <a:pPr algn="r"/>
                      <a:r>
                        <a:rPr sz="1300">
                          <a:solidFill>
                            <a:srgbClr val="16281E"/>
                          </a:solidFill>
                          <a:latin typeface="Public Sans"/>
                        </a:rPr>
                        <a:t>16.51</a:t>
                      </a:r>
                    </a:p>
                  </a:txBody>
                  <a:tcPr marL="73152" marR="73152" marT="36576" marB="36576" anchor="ctr">
                    <a:solidFill>
                      <a:srgbClr val="F5F4EC"/>
                    </a:solidFill>
                  </a:tcPr>
                </a:tc>
                <a:extLst>
                  <a:ext uri="{0D108BD9-81ED-4DB2-BD59-A6C34878D82A}">
                    <a16:rowId xmlns:a16="http://schemas.microsoft.com/office/drawing/2014/main" val="10002"/>
                  </a:ext>
                </a:extLst>
              </a:tr>
              <a:tr h="402336">
                <a:tc>
                  <a:txBody>
                    <a:bodyPr/>
                    <a:lstStyle/>
                    <a:p>
                      <a:pPr algn="l"/>
                      <a:r>
                        <a:rPr sz="1300">
                          <a:solidFill>
                            <a:srgbClr val="16281E"/>
                          </a:solidFill>
                          <a:latin typeface="Public Sans"/>
                        </a:rPr>
                        <a:t>Total expenditures</a:t>
                      </a:r>
                    </a:p>
                  </a:txBody>
                  <a:tcPr marL="73152" marR="73152" marT="36576" marB="36576" anchor="ctr">
                    <a:solidFill>
                      <a:srgbClr val="FCFBF6"/>
                    </a:solidFill>
                  </a:tcPr>
                </a:tc>
                <a:tc>
                  <a:txBody>
                    <a:bodyPr/>
                    <a:lstStyle/>
                    <a:p>
                      <a:pPr algn="r"/>
                      <a:r>
                        <a:rPr sz="1300">
                          <a:solidFill>
                            <a:srgbClr val="16281E"/>
                          </a:solidFill>
                          <a:latin typeface="Public Sans"/>
                        </a:rPr>
                        <a:t>18.95</a:t>
                      </a:r>
                    </a:p>
                  </a:txBody>
                  <a:tcPr marL="73152" marR="73152" marT="36576" marB="36576" anchor="ctr">
                    <a:solidFill>
                      <a:srgbClr val="FCFBF6"/>
                    </a:solidFill>
                  </a:tcPr>
                </a:tc>
                <a:tc>
                  <a:txBody>
                    <a:bodyPr/>
                    <a:lstStyle/>
                    <a:p>
                      <a:pPr algn="r"/>
                      <a:r>
                        <a:rPr sz="1300">
                          <a:solidFill>
                            <a:srgbClr val="16281E"/>
                          </a:solidFill>
                          <a:latin typeface="Public Sans"/>
                        </a:rPr>
                        <a:t>21.16</a:t>
                      </a:r>
                    </a:p>
                  </a:txBody>
                  <a:tcPr marL="73152" marR="73152" marT="36576" marB="36576" anchor="ctr">
                    <a:solidFill>
                      <a:srgbClr val="FCFBF6"/>
                    </a:solidFill>
                  </a:tcPr>
                </a:tc>
                <a:tc>
                  <a:txBody>
                    <a:bodyPr/>
                    <a:lstStyle/>
                    <a:p>
                      <a:pPr algn="r"/>
                      <a:r>
                        <a:rPr sz="1300">
                          <a:solidFill>
                            <a:srgbClr val="16281E"/>
                          </a:solidFill>
                          <a:latin typeface="Public Sans"/>
                        </a:rPr>
                        <a:t>22.30</a:t>
                      </a:r>
                    </a:p>
                  </a:txBody>
                  <a:tcPr marL="73152" marR="73152" marT="36576" marB="36576" anchor="ctr">
                    <a:solidFill>
                      <a:srgbClr val="FCFBF6"/>
                    </a:solidFill>
                  </a:tcPr>
                </a:tc>
                <a:tc>
                  <a:txBody>
                    <a:bodyPr/>
                    <a:lstStyle/>
                    <a:p>
                      <a:pPr algn="r"/>
                      <a:r>
                        <a:rPr sz="1300">
                          <a:solidFill>
                            <a:srgbClr val="16281E"/>
                          </a:solidFill>
                          <a:latin typeface="Public Sans"/>
                        </a:rPr>
                        <a:t>23.27</a:t>
                      </a:r>
                    </a:p>
                  </a:txBody>
                  <a:tcPr marL="73152" marR="73152" marT="36576" marB="36576" anchor="ctr">
                    <a:solidFill>
                      <a:srgbClr val="FCFBF6"/>
                    </a:solidFill>
                  </a:tcPr>
                </a:tc>
                <a:tc>
                  <a:txBody>
                    <a:bodyPr/>
                    <a:lstStyle/>
                    <a:p>
                      <a:pPr algn="r"/>
                      <a:r>
                        <a:rPr sz="1300">
                          <a:solidFill>
                            <a:srgbClr val="16281E"/>
                          </a:solidFill>
                          <a:latin typeface="Public Sans"/>
                        </a:rPr>
                        <a:t>24.26</a:t>
                      </a:r>
                    </a:p>
                  </a:txBody>
                  <a:tcPr marL="73152" marR="73152" marT="36576" marB="36576" anchor="ctr">
                    <a:solidFill>
                      <a:srgbClr val="FCFBF6"/>
                    </a:solidFill>
                  </a:tcPr>
                </a:tc>
                <a:extLst>
                  <a:ext uri="{0D108BD9-81ED-4DB2-BD59-A6C34878D82A}">
                    <a16:rowId xmlns:a16="http://schemas.microsoft.com/office/drawing/2014/main" val="10003"/>
                  </a:ext>
                </a:extLst>
              </a:tr>
              <a:tr h="402336">
                <a:tc>
                  <a:txBody>
                    <a:bodyPr/>
                    <a:lstStyle/>
                    <a:p>
                      <a:pPr algn="l"/>
                      <a:r>
                        <a:rPr sz="1300">
                          <a:solidFill>
                            <a:srgbClr val="16281E"/>
                          </a:solidFill>
                          <a:latin typeface="Public Sans"/>
                        </a:rPr>
                        <a:t>Net result</a:t>
                      </a:r>
                    </a:p>
                  </a:txBody>
                  <a:tcPr marL="73152" marR="73152" marT="36576" marB="36576" anchor="ctr">
                    <a:solidFill>
                      <a:srgbClr val="F3E9C8"/>
                    </a:solidFill>
                  </a:tcPr>
                </a:tc>
                <a:tc>
                  <a:txBody>
                    <a:bodyPr/>
                    <a:lstStyle/>
                    <a:p>
                      <a:pPr algn="r"/>
                      <a:r>
                        <a:rPr sz="1300">
                          <a:solidFill>
                            <a:srgbClr val="A6322B"/>
                          </a:solidFill>
                          <a:latin typeface="Public Sans"/>
                        </a:rPr>
                        <a:t>(0.30)</a:t>
                      </a:r>
                    </a:p>
                  </a:txBody>
                  <a:tcPr marL="73152" marR="73152" marT="36576" marB="36576" anchor="ctr">
                    <a:solidFill>
                      <a:srgbClr val="F3E9C8"/>
                    </a:solidFill>
                  </a:tcPr>
                </a:tc>
                <a:tc>
                  <a:txBody>
                    <a:bodyPr/>
                    <a:lstStyle/>
                    <a:p>
                      <a:pPr algn="r"/>
                      <a:r>
                        <a:rPr sz="1300">
                          <a:solidFill>
                            <a:srgbClr val="A6322B"/>
                          </a:solidFill>
                          <a:latin typeface="Public Sans"/>
                        </a:rPr>
                        <a:t>(4.37)</a:t>
                      </a:r>
                    </a:p>
                  </a:txBody>
                  <a:tcPr marL="73152" marR="73152" marT="36576" marB="36576" anchor="ctr">
                    <a:solidFill>
                      <a:srgbClr val="F3E9C8"/>
                    </a:solidFill>
                  </a:tcPr>
                </a:tc>
                <a:tc>
                  <a:txBody>
                    <a:bodyPr/>
                    <a:lstStyle/>
                    <a:p>
                      <a:pPr algn="r"/>
                      <a:r>
                        <a:rPr sz="1300">
                          <a:solidFill>
                            <a:srgbClr val="A6322B"/>
                          </a:solidFill>
                          <a:latin typeface="Public Sans"/>
                        </a:rPr>
                        <a:t>(5.98)</a:t>
                      </a:r>
                    </a:p>
                  </a:txBody>
                  <a:tcPr marL="73152" marR="73152" marT="36576" marB="36576" anchor="ctr">
                    <a:solidFill>
                      <a:srgbClr val="F3E9C8"/>
                    </a:solidFill>
                  </a:tcPr>
                </a:tc>
                <a:tc>
                  <a:txBody>
                    <a:bodyPr/>
                    <a:lstStyle/>
                    <a:p>
                      <a:pPr algn="r"/>
                      <a:r>
                        <a:rPr sz="1300">
                          <a:solidFill>
                            <a:srgbClr val="A6322B"/>
                          </a:solidFill>
                          <a:latin typeface="Public Sans"/>
                        </a:rPr>
                        <a:t>(6.86)</a:t>
                      </a:r>
                    </a:p>
                  </a:txBody>
                  <a:tcPr marL="73152" marR="73152" marT="36576" marB="36576" anchor="ctr">
                    <a:solidFill>
                      <a:srgbClr val="F3E9C8"/>
                    </a:solidFill>
                  </a:tcPr>
                </a:tc>
                <a:tc>
                  <a:txBody>
                    <a:bodyPr/>
                    <a:lstStyle/>
                    <a:p>
                      <a:pPr algn="r"/>
                      <a:r>
                        <a:rPr sz="1300">
                          <a:solidFill>
                            <a:srgbClr val="A6322B"/>
                          </a:solidFill>
                          <a:latin typeface="Public Sans"/>
                        </a:rPr>
                        <a:t>(7.75)</a:t>
                      </a:r>
                    </a:p>
                  </a:txBody>
                  <a:tcPr marL="73152" marR="73152" marT="36576" marB="36576" anchor="ctr">
                    <a:solidFill>
                      <a:srgbClr val="F3E9C8"/>
                    </a:solidFill>
                  </a:tcPr>
                </a:tc>
                <a:extLst>
                  <a:ext uri="{0D108BD9-81ED-4DB2-BD59-A6C34878D82A}">
                    <a16:rowId xmlns:a16="http://schemas.microsoft.com/office/drawing/2014/main" val="10004"/>
                  </a:ext>
                </a:extLst>
              </a:tr>
              <a:tr h="402336">
                <a:tc>
                  <a:txBody>
                    <a:bodyPr/>
                    <a:lstStyle/>
                    <a:p>
                      <a:pPr algn="l"/>
                      <a:r>
                        <a:rPr sz="1300">
                          <a:solidFill>
                            <a:srgbClr val="16281E"/>
                          </a:solidFill>
                          <a:latin typeface="Public Sans"/>
                        </a:rPr>
                        <a:t>Ending fund balance</a:t>
                      </a:r>
                    </a:p>
                  </a:txBody>
                  <a:tcPr marL="73152" marR="73152" marT="36576" marB="36576" anchor="ctr">
                    <a:solidFill>
                      <a:srgbClr val="F3E9C8"/>
                    </a:solidFill>
                  </a:tcPr>
                </a:tc>
                <a:tc>
                  <a:txBody>
                    <a:bodyPr/>
                    <a:lstStyle/>
                    <a:p>
                      <a:pPr algn="r"/>
                      <a:r>
                        <a:rPr sz="1300">
                          <a:solidFill>
                            <a:srgbClr val="16281E"/>
                          </a:solidFill>
                          <a:latin typeface="Public Sans"/>
                        </a:rPr>
                        <a:t>2.52</a:t>
                      </a:r>
                    </a:p>
                  </a:txBody>
                  <a:tcPr marL="73152" marR="73152" marT="36576" marB="36576" anchor="ctr">
                    <a:solidFill>
                      <a:srgbClr val="F3E9C8"/>
                    </a:solidFill>
                  </a:tcPr>
                </a:tc>
                <a:tc>
                  <a:txBody>
                    <a:bodyPr/>
                    <a:lstStyle/>
                    <a:p>
                      <a:pPr algn="r"/>
                      <a:r>
                        <a:rPr sz="1300">
                          <a:solidFill>
                            <a:srgbClr val="A6322B"/>
                          </a:solidFill>
                          <a:latin typeface="Public Sans"/>
                        </a:rPr>
                        <a:t>(1.85)</a:t>
                      </a:r>
                    </a:p>
                  </a:txBody>
                  <a:tcPr marL="73152" marR="73152" marT="36576" marB="36576" anchor="ctr">
                    <a:solidFill>
                      <a:srgbClr val="F3E9C8"/>
                    </a:solidFill>
                  </a:tcPr>
                </a:tc>
                <a:tc>
                  <a:txBody>
                    <a:bodyPr/>
                    <a:lstStyle/>
                    <a:p>
                      <a:pPr algn="r"/>
                      <a:r>
                        <a:rPr sz="1300">
                          <a:solidFill>
                            <a:srgbClr val="A6322B"/>
                          </a:solidFill>
                          <a:latin typeface="Public Sans"/>
                        </a:rPr>
                        <a:t>(7.83)</a:t>
                      </a:r>
                    </a:p>
                  </a:txBody>
                  <a:tcPr marL="73152" marR="73152" marT="36576" marB="36576" anchor="ctr">
                    <a:solidFill>
                      <a:srgbClr val="F3E9C8"/>
                    </a:solidFill>
                  </a:tcPr>
                </a:tc>
                <a:tc>
                  <a:txBody>
                    <a:bodyPr/>
                    <a:lstStyle/>
                    <a:p>
                      <a:pPr algn="r"/>
                      <a:r>
                        <a:rPr sz="1300">
                          <a:solidFill>
                            <a:srgbClr val="A6322B"/>
                          </a:solidFill>
                          <a:latin typeface="Public Sans"/>
                        </a:rPr>
                        <a:t>(14.70)</a:t>
                      </a:r>
                    </a:p>
                  </a:txBody>
                  <a:tcPr marL="73152" marR="73152" marT="36576" marB="36576" anchor="ctr">
                    <a:solidFill>
                      <a:srgbClr val="F3E9C8"/>
                    </a:solidFill>
                  </a:tcPr>
                </a:tc>
                <a:tc>
                  <a:txBody>
                    <a:bodyPr/>
                    <a:lstStyle/>
                    <a:p>
                      <a:pPr algn="r"/>
                      <a:r>
                        <a:rPr sz="1300">
                          <a:solidFill>
                            <a:srgbClr val="A6322B"/>
                          </a:solidFill>
                          <a:latin typeface="Public Sans"/>
                        </a:rPr>
                        <a:t>(22.45)</a:t>
                      </a:r>
                    </a:p>
                  </a:txBody>
                  <a:tcPr marL="73152" marR="73152" marT="36576" marB="36576" anchor="ctr">
                    <a:solidFill>
                      <a:srgbClr val="F3E9C8"/>
                    </a:solidFill>
                  </a:tcPr>
                </a:tc>
                <a:extLst>
                  <a:ext uri="{0D108BD9-81ED-4DB2-BD59-A6C34878D82A}">
                    <a16:rowId xmlns:a16="http://schemas.microsoft.com/office/drawing/2014/main" val="10005"/>
                  </a:ext>
                </a:extLst>
              </a:tr>
            </a:tbl>
          </a:graphicData>
        </a:graphic>
      </p:graphicFrame>
      <p:sp>
        <p:nvSpPr>
          <p:cNvPr id="9" name="Mill panel"/>
          <p:cNvSpPr/>
          <p:nvPr/>
        </p:nvSpPr>
        <p:spPr>
          <a:xfrm>
            <a:off x="9372600" y="2148840"/>
            <a:ext cx="2011680" cy="2414016"/>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Mill text"/>
          <p:cNvSpPr txBox="1"/>
          <p:nvPr/>
        </p:nvSpPr>
        <p:spPr>
          <a:xfrm>
            <a:off x="9528048" y="2286000"/>
            <a:ext cx="1737360" cy="1920240"/>
          </a:xfrm>
          <a:prstGeom prst="rect">
            <a:avLst/>
          </a:prstGeom>
          <a:noFill/>
        </p:spPr>
        <p:txBody>
          <a:bodyPr wrap="square" lIns="0" tIns="0" rIns="0" bIns="0" anchor="t">
            <a:noAutofit/>
          </a:bodyPr>
          <a:lstStyle/>
          <a:p>
            <a:pPr algn="l"/>
            <a:r>
              <a:rPr sz="1100" b="1">
                <a:solidFill>
                  <a:srgbClr val="D8A930"/>
                </a:solidFill>
                <a:latin typeface="Public Sans"/>
              </a:rPr>
              <a:t>GENERAL FUND MILLAGE</a:t>
            </a:r>
          </a:p>
          <a:p>
            <a:pPr algn="l">
              <a:spcBef>
                <a:spcPts val="400"/>
              </a:spcBef>
            </a:pPr>
            <a:r>
              <a:rPr sz="2200" b="1">
                <a:solidFill>
                  <a:srgbClr val="D8A930"/>
                </a:solidFill>
                <a:latin typeface="Libre Baskerville"/>
              </a:rPr>
              <a:t>13.88</a:t>
            </a:r>
          </a:p>
          <a:p>
            <a:pPr algn="l">
              <a:spcBef>
                <a:spcPts val="600"/>
              </a:spcBef>
            </a:pPr>
            <a:r>
              <a:rPr sz="1050" b="0">
                <a:solidFill>
                  <a:srgbClr val="BFD3C5"/>
                </a:solidFill>
                <a:latin typeface="Public Sans"/>
              </a:rPr>
              <a:t>Unchanged since at least 2022. The 14-mill cap leaves 0.12 mills, about $65K a year.</a:t>
            </a:r>
          </a:p>
        </p:txBody>
      </p:sp>
      <p:sp>
        <p:nvSpPr>
          <p:cNvPr id="11" name="Gap strip"/>
          <p:cNvSpPr/>
          <p:nvPr/>
        </p:nvSpPr>
        <p:spPr>
          <a:xfrm>
            <a:off x="822960" y="4709160"/>
            <a:ext cx="10561320" cy="1463040"/>
          </a:xfrm>
          <a:prstGeom prst="roundRect">
            <a:avLst>
              <a:gd name="adj" fmla="val 5000"/>
            </a:avLst>
          </a:prstGeom>
          <a:solidFill>
            <a:srgbClr val="F3E9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Gap text"/>
          <p:cNvSpPr txBox="1"/>
          <p:nvPr/>
        </p:nvSpPr>
        <p:spPr>
          <a:xfrm>
            <a:off x="1024128" y="4800600"/>
            <a:ext cx="10149840" cy="1280160"/>
          </a:xfrm>
          <a:prstGeom prst="rect">
            <a:avLst/>
          </a:prstGeom>
          <a:noFill/>
        </p:spPr>
        <p:txBody>
          <a:bodyPr wrap="square" lIns="0" tIns="0" rIns="0" bIns="0" anchor="ctr">
            <a:noAutofit/>
          </a:bodyPr>
          <a:lstStyle/>
          <a:p>
            <a:pPr algn="l"/>
            <a:r>
              <a:rPr sz="1200" b="1" dirty="0">
                <a:solidFill>
                  <a:srgbClr val="16281E"/>
                </a:solidFill>
                <a:latin typeface="Public Sans"/>
              </a:rPr>
              <a:t>Structural deficit: </a:t>
            </a:r>
            <a:r>
              <a:rPr sz="1200" b="0" dirty="0">
                <a:solidFill>
                  <a:srgbClr val="16281E"/>
                </a:solidFill>
                <a:latin typeface="Public Sans"/>
              </a:rPr>
              <a:t>recurring expenditures exceed recurring revenues in every year, and the gap grows from $4.37M in 2027 to $7.75M in 2030.</a:t>
            </a:r>
          </a:p>
          <a:p>
            <a:pPr algn="l">
              <a:spcBef>
                <a:spcPts val="500"/>
              </a:spcBef>
            </a:pPr>
            <a:r>
              <a:rPr sz="1200" b="1" dirty="0">
                <a:solidFill>
                  <a:srgbClr val="16281E"/>
                </a:solidFill>
                <a:latin typeface="Public Sans"/>
              </a:rPr>
              <a:t>Flat revenue: </a:t>
            </a:r>
            <a:r>
              <a:rPr sz="1200" b="0" dirty="0">
                <a:solidFill>
                  <a:srgbClr val="16281E"/>
                </a:solidFill>
                <a:latin typeface="Public Sans"/>
              </a:rPr>
              <a:t>current-year real estate tax is $7.47M projected for 2026 and $7.48M for 2027 at the same 13.88 mills; total revenues as is stay at about $16.3M–$16.8M a year through 2030.</a:t>
            </a:r>
          </a:p>
          <a:p>
            <a:pPr algn="l">
              <a:spcBef>
                <a:spcPts val="500"/>
              </a:spcBef>
            </a:pPr>
            <a:r>
              <a:rPr sz="1200" b="1" dirty="0">
                <a:solidFill>
                  <a:srgbClr val="16281E"/>
                </a:solidFill>
                <a:latin typeface="Public Sans"/>
              </a:rPr>
              <a:t>Expenditures: </a:t>
            </a:r>
            <a:r>
              <a:rPr sz="1200" b="0" dirty="0">
                <a:solidFill>
                  <a:srgbClr val="16281E"/>
                </a:solidFill>
                <a:latin typeface="Public Sans"/>
              </a:rPr>
              <a:t>grow about 4.3% a year in 2028–2030. Why revenue is flat, and the cost-saving measures already taken, follow.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GENERAL FUND · WHY REVENUE IS FLAT</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At the 14-mill cap, the general purpose levy would cover about two-thirds of police costs</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2027 draft budget (10-02-2026); Township administration; Bucks County Today</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3</a:t>
            </a:r>
            <a:endParaRPr lang="en-US" sz="1200" dirty="0"/>
          </a:p>
        </p:txBody>
      </p:sp>
      <p:graphicFrame>
        <p:nvGraphicFramePr>
          <p:cNvPr id="8" name="Taxing room table"/>
          <p:cNvGraphicFramePr>
            <a:graphicFrameLocks noGrp="1"/>
          </p:cNvGraphicFramePr>
          <p:nvPr/>
        </p:nvGraphicFramePr>
        <p:xfrm>
          <a:off x="822960" y="2148840"/>
          <a:ext cx="8321040" cy="2286000"/>
        </p:xfrm>
        <a:graphic>
          <a:graphicData uri="http://schemas.openxmlformats.org/drawingml/2006/table">
            <a:tbl>
              <a:tblPr>
                <a:tableStyleId>{5C22544A-7EE6-4342-B048-85BDC9FD1C3A}</a:tableStyleId>
              </a:tblPr>
              <a:tblGrid>
                <a:gridCol w="585216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tblGrid>
              <a:tr h="457200">
                <a:tc>
                  <a:txBody>
                    <a:bodyPr/>
                    <a:lstStyle/>
                    <a:p>
                      <a:pPr algn="l"/>
                      <a:r>
                        <a:rPr sz="1300" b="1">
                          <a:solidFill>
                            <a:srgbClr val="F5F4EC"/>
                          </a:solidFill>
                          <a:latin typeface="Public Sans"/>
                        </a:rPr>
                        <a:t>Measure</a:t>
                      </a:r>
                    </a:p>
                  </a:txBody>
                  <a:tcPr marL="73152" marR="73152" marT="36576" marB="36576" anchor="ctr">
                    <a:solidFill>
                      <a:srgbClr val="143D29"/>
                    </a:solidFill>
                  </a:tcPr>
                </a:tc>
                <a:tc>
                  <a:txBody>
                    <a:bodyPr/>
                    <a:lstStyle/>
                    <a:p>
                      <a:pPr algn="r"/>
                      <a:r>
                        <a:rPr sz="1300" b="1">
                          <a:solidFill>
                            <a:srgbClr val="F5F4EC"/>
                          </a:solidFill>
                          <a:latin typeface="Public Sans"/>
                        </a:rPr>
                        <a:t>Amount</a:t>
                      </a:r>
                    </a:p>
                  </a:txBody>
                  <a:tcPr marL="73152" marR="73152" marT="36576" marB="36576" anchor="ctr">
                    <a:solidFill>
                      <a:srgbClr val="143D29"/>
                    </a:solidFill>
                  </a:tcPr>
                </a:tc>
                <a:extLst>
                  <a:ext uri="{0D108BD9-81ED-4DB2-BD59-A6C34878D82A}">
                    <a16:rowId xmlns:a16="http://schemas.microsoft.com/office/drawing/2014/main" val="10000"/>
                  </a:ext>
                </a:extLst>
              </a:tr>
              <a:tr h="457200">
                <a:tc>
                  <a:txBody>
                    <a:bodyPr/>
                    <a:lstStyle/>
                    <a:p>
                      <a:pPr algn="l"/>
                      <a:r>
                        <a:rPr sz="1300">
                          <a:solidFill>
                            <a:srgbClr val="16281E"/>
                          </a:solidFill>
                          <a:latin typeface="Public Sans"/>
                        </a:rPr>
                        <a:t>Current general purpose levy, 13.88 mills (2027)</a:t>
                      </a:r>
                    </a:p>
                  </a:txBody>
                  <a:tcPr marL="73152" marR="73152" marT="36576" marB="36576" anchor="ctr">
                    <a:solidFill>
                      <a:srgbClr val="FCFBF6"/>
                    </a:solidFill>
                  </a:tcPr>
                </a:tc>
                <a:tc>
                  <a:txBody>
                    <a:bodyPr/>
                    <a:lstStyle/>
                    <a:p>
                      <a:pPr algn="r"/>
                      <a:r>
                        <a:rPr sz="1300">
                          <a:solidFill>
                            <a:srgbClr val="16281E"/>
                          </a:solidFill>
                          <a:latin typeface="Public Sans"/>
                        </a:rPr>
                        <a:t>$7.48M</a:t>
                      </a:r>
                    </a:p>
                  </a:txBody>
                  <a:tcPr marL="73152" marR="73152" marT="36576" marB="36576" anchor="ctr">
                    <a:solidFill>
                      <a:srgbClr val="FCFBF6"/>
                    </a:solidFill>
                  </a:tcPr>
                </a:tc>
                <a:extLst>
                  <a:ext uri="{0D108BD9-81ED-4DB2-BD59-A6C34878D82A}">
                    <a16:rowId xmlns:a16="http://schemas.microsoft.com/office/drawing/2014/main" val="10001"/>
                  </a:ext>
                </a:extLst>
              </a:tr>
              <a:tr h="457200">
                <a:tc>
                  <a:txBody>
                    <a:bodyPr/>
                    <a:lstStyle/>
                    <a:p>
                      <a:pPr algn="l"/>
                      <a:r>
                        <a:rPr sz="1300">
                          <a:solidFill>
                            <a:srgbClr val="16281E"/>
                          </a:solidFill>
                          <a:latin typeface="Public Sans"/>
                        </a:rPr>
                        <a:t>Maximum at the 14-mill statutory cap</a:t>
                      </a:r>
                    </a:p>
                  </a:txBody>
                  <a:tcPr marL="73152" marR="73152" marT="36576" marB="36576" anchor="ctr">
                    <a:solidFill>
                      <a:srgbClr val="F5F4EC"/>
                    </a:solidFill>
                  </a:tcPr>
                </a:tc>
                <a:tc>
                  <a:txBody>
                    <a:bodyPr/>
                    <a:lstStyle/>
                    <a:p>
                      <a:pPr algn="r"/>
                      <a:r>
                        <a:rPr sz="1300">
                          <a:solidFill>
                            <a:srgbClr val="16281E"/>
                          </a:solidFill>
                          <a:latin typeface="Public Sans"/>
                        </a:rPr>
                        <a:t>$7.55M</a:t>
                      </a:r>
                    </a:p>
                  </a:txBody>
                  <a:tcPr marL="73152" marR="73152" marT="36576" marB="36576" anchor="ctr">
                    <a:solidFill>
                      <a:srgbClr val="F5F4EC"/>
                    </a:solidFill>
                  </a:tcPr>
                </a:tc>
                <a:extLst>
                  <a:ext uri="{0D108BD9-81ED-4DB2-BD59-A6C34878D82A}">
                    <a16:rowId xmlns:a16="http://schemas.microsoft.com/office/drawing/2014/main" val="10002"/>
                  </a:ext>
                </a:extLst>
              </a:tr>
              <a:tr h="457200">
                <a:tc>
                  <a:txBody>
                    <a:bodyPr/>
                    <a:lstStyle/>
                    <a:p>
                      <a:pPr algn="l"/>
                      <a:r>
                        <a:rPr sz="1300">
                          <a:solidFill>
                            <a:srgbClr val="16281E"/>
                          </a:solidFill>
                          <a:latin typeface="Public Sans"/>
                        </a:rPr>
                        <a:t>Total police cost (approximate)</a:t>
                      </a:r>
                    </a:p>
                  </a:txBody>
                  <a:tcPr marL="73152" marR="73152" marT="36576" marB="36576" anchor="ctr">
                    <a:solidFill>
                      <a:srgbClr val="FCFBF6"/>
                    </a:solidFill>
                  </a:tcPr>
                </a:tc>
                <a:tc>
                  <a:txBody>
                    <a:bodyPr/>
                    <a:lstStyle/>
                    <a:p>
                      <a:pPr algn="r"/>
                      <a:r>
                        <a:rPr sz="1300">
                          <a:solidFill>
                            <a:srgbClr val="16281E"/>
                          </a:solidFill>
                          <a:latin typeface="Public Sans"/>
                        </a:rPr>
                        <a:t>$11.8M</a:t>
                      </a:r>
                    </a:p>
                  </a:txBody>
                  <a:tcPr marL="73152" marR="73152" marT="36576" marB="36576" anchor="ctr">
                    <a:solidFill>
                      <a:srgbClr val="FCFBF6"/>
                    </a:solidFill>
                  </a:tcPr>
                </a:tc>
                <a:extLst>
                  <a:ext uri="{0D108BD9-81ED-4DB2-BD59-A6C34878D82A}">
                    <a16:rowId xmlns:a16="http://schemas.microsoft.com/office/drawing/2014/main" val="10003"/>
                  </a:ext>
                </a:extLst>
              </a:tr>
              <a:tr h="457200">
                <a:tc>
                  <a:txBody>
                    <a:bodyPr/>
                    <a:lstStyle/>
                    <a:p>
                      <a:pPr algn="l"/>
                      <a:r>
                        <a:rPr sz="1300" b="1">
                          <a:solidFill>
                            <a:srgbClr val="16281E"/>
                          </a:solidFill>
                          <a:latin typeface="Public Sans"/>
                        </a:rPr>
                        <a:t>Police cost above the 14-mill maximum</a:t>
                      </a:r>
                    </a:p>
                  </a:txBody>
                  <a:tcPr marL="73152" marR="73152" marT="36576" marB="36576" anchor="ctr">
                    <a:solidFill>
                      <a:srgbClr val="F3E9C8"/>
                    </a:solidFill>
                  </a:tcPr>
                </a:tc>
                <a:tc>
                  <a:txBody>
                    <a:bodyPr/>
                    <a:lstStyle/>
                    <a:p>
                      <a:pPr algn="r"/>
                      <a:r>
                        <a:rPr sz="1300" b="1">
                          <a:solidFill>
                            <a:srgbClr val="16281E"/>
                          </a:solidFill>
                          <a:latin typeface="Public Sans"/>
                        </a:rPr>
                        <a:t>about $4.25M</a:t>
                      </a:r>
                    </a:p>
                  </a:txBody>
                  <a:tcPr marL="73152" marR="73152" marT="36576" marB="36576" anchor="ctr">
                    <a:solidFill>
                      <a:srgbClr val="F3E9C8"/>
                    </a:solidFill>
                  </a:tcPr>
                </a:tc>
                <a:extLst>
                  <a:ext uri="{0D108BD9-81ED-4DB2-BD59-A6C34878D82A}">
                    <a16:rowId xmlns:a16="http://schemas.microsoft.com/office/drawing/2014/main" val="10004"/>
                  </a:ext>
                </a:extLst>
              </a:tr>
            </a:tbl>
          </a:graphicData>
        </a:graphic>
      </p:graphicFrame>
      <p:sp>
        <p:nvSpPr>
          <p:cNvPr id="9" name="Mill panel"/>
          <p:cNvSpPr/>
          <p:nvPr/>
        </p:nvSpPr>
        <p:spPr>
          <a:xfrm>
            <a:off x="9372600" y="2148840"/>
            <a:ext cx="2011680" cy="2286000"/>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Mill text"/>
          <p:cNvSpPr txBox="1"/>
          <p:nvPr/>
        </p:nvSpPr>
        <p:spPr>
          <a:xfrm>
            <a:off x="9528048" y="2286000"/>
            <a:ext cx="1737360" cy="1920240"/>
          </a:xfrm>
          <a:prstGeom prst="rect">
            <a:avLst/>
          </a:prstGeom>
          <a:noFill/>
        </p:spPr>
        <p:txBody>
          <a:bodyPr wrap="square" lIns="0" tIns="0" rIns="0" bIns="0" anchor="t">
            <a:noAutofit/>
          </a:bodyPr>
          <a:lstStyle/>
          <a:p>
            <a:pPr algn="l"/>
            <a:r>
              <a:rPr sz="1100" b="1">
                <a:solidFill>
                  <a:srgbClr val="D8A930"/>
                </a:solidFill>
                <a:latin typeface="Public Sans"/>
              </a:rPr>
              <a:t>LAST COUNTYWIDE REASSESSMENT</a:t>
            </a:r>
          </a:p>
          <a:p>
            <a:pPr algn="l">
              <a:spcBef>
                <a:spcPts val="400"/>
              </a:spcBef>
            </a:pPr>
            <a:r>
              <a:rPr sz="2200" b="1">
                <a:solidFill>
                  <a:srgbClr val="D8A930"/>
                </a:solidFill>
                <a:latin typeface="Libre Baskerville"/>
              </a:rPr>
              <a:t>1972</a:t>
            </a:r>
          </a:p>
          <a:p>
            <a:pPr algn="l">
              <a:spcBef>
                <a:spcPts val="600"/>
              </a:spcBef>
            </a:pPr>
            <a:r>
              <a:rPr sz="1050" b="0">
                <a:solidFill>
                  <a:srgbClr val="BFD3C5"/>
                </a:solidFill>
                <a:latin typeface="Public Sans"/>
              </a:rPr>
              <a:t>Bucks County still calculates property taxes from its 1972 reassessment.</a:t>
            </a:r>
          </a:p>
        </p:txBody>
      </p:sp>
      <p:sp>
        <p:nvSpPr>
          <p:cNvPr id="11" name="Gap strip"/>
          <p:cNvSpPr/>
          <p:nvPr/>
        </p:nvSpPr>
        <p:spPr>
          <a:xfrm>
            <a:off x="822960" y="4572000"/>
            <a:ext cx="10561320" cy="1463040"/>
          </a:xfrm>
          <a:prstGeom prst="roundRect">
            <a:avLst>
              <a:gd name="adj" fmla="val 5000"/>
            </a:avLst>
          </a:prstGeom>
          <a:solidFill>
            <a:srgbClr val="F3E9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Gap text"/>
          <p:cNvSpPr txBox="1"/>
          <p:nvPr/>
        </p:nvSpPr>
        <p:spPr>
          <a:xfrm>
            <a:off x="1024128" y="4663440"/>
            <a:ext cx="10149840" cy="1280160"/>
          </a:xfrm>
          <a:prstGeom prst="rect">
            <a:avLst/>
          </a:prstGeom>
          <a:noFill/>
        </p:spPr>
        <p:txBody>
          <a:bodyPr wrap="square" lIns="0" tIns="0" rIns="0" bIns="0" anchor="ctr">
            <a:noAutofit/>
          </a:bodyPr>
          <a:lstStyle/>
          <a:p>
            <a:pPr algn="l"/>
            <a:r>
              <a:rPr sz="1200" b="1" dirty="0">
                <a:solidFill>
                  <a:srgbClr val="16281E"/>
                </a:solidFill>
                <a:latin typeface="Public Sans"/>
              </a:rPr>
              <a:t>Assessment base: </a:t>
            </a:r>
            <a:r>
              <a:rPr sz="1200" b="0" dirty="0">
                <a:solidFill>
                  <a:srgbClr val="16281E"/>
                </a:solidFill>
                <a:latin typeface="Public Sans"/>
              </a:rPr>
              <a:t>with no countywide reassessment since 1972, assessed values change mainly through new construction and appeals, so each mill yields about the same amount year to year (about $539K).</a:t>
            </a:r>
          </a:p>
          <a:p>
            <a:pPr algn="l">
              <a:spcBef>
                <a:spcPts val="500"/>
              </a:spcBef>
            </a:pPr>
            <a:r>
              <a:rPr sz="1200" b="1" dirty="0">
                <a:solidFill>
                  <a:srgbClr val="16281E"/>
                </a:solidFill>
                <a:latin typeface="Public Sans"/>
              </a:rPr>
              <a:t>14-mill cap: </a:t>
            </a:r>
            <a:r>
              <a:rPr sz="1200" b="0" dirty="0">
                <a:solidFill>
                  <a:srgbClr val="16281E"/>
                </a:solidFill>
                <a:latin typeface="Public Sans"/>
              </a:rPr>
              <a:t>at the statutory maximum, the base general purpose levy would be about $7.55M, about $65K more than the $7.48M budgeted for 2027.</a:t>
            </a:r>
          </a:p>
          <a:p>
            <a:pPr algn="l">
              <a:spcBef>
                <a:spcPts val="500"/>
              </a:spcBef>
            </a:pPr>
            <a:r>
              <a:rPr sz="1200" b="1" dirty="0">
                <a:solidFill>
                  <a:srgbClr val="16281E"/>
                </a:solidFill>
                <a:latin typeface="Public Sans"/>
              </a:rPr>
              <a:t>Police is one service: </a:t>
            </a:r>
            <a:r>
              <a:rPr sz="1200" b="0" dirty="0">
                <a:solidFill>
                  <a:srgbClr val="16281E"/>
                </a:solidFill>
                <a:latin typeface="Public Sans"/>
              </a:rPr>
              <a:t>police costs alone, about $11.8M, exceed the maximum levy. The General Fund also pays for public works, administration and other services.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GENERAL FUND · COST SAVINGS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Recent cost-saving measures save about $0.8M a year</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 Township administration</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4</a:t>
            </a:r>
            <a:endParaRPr lang="en-US" sz="1200" dirty="0"/>
          </a:p>
        </p:txBody>
      </p:sp>
      <p:graphicFrame>
        <p:nvGraphicFramePr>
          <p:cNvPr id="8" name="Taxing room table"/>
          <p:cNvGraphicFramePr>
            <a:graphicFrameLocks noGrp="1"/>
          </p:cNvGraphicFramePr>
          <p:nvPr/>
        </p:nvGraphicFramePr>
        <p:xfrm>
          <a:off x="822960" y="2011680"/>
          <a:ext cx="8321040" cy="3840480"/>
        </p:xfrm>
        <a:graphic>
          <a:graphicData uri="http://schemas.openxmlformats.org/drawingml/2006/table">
            <a:tbl>
              <a:tblPr>
                <a:tableStyleId>{5C22544A-7EE6-4342-B048-85BDC9FD1C3A}</a:tableStyleId>
              </a:tblPr>
              <a:tblGrid>
                <a:gridCol w="585216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tblGrid>
              <a:tr h="320040">
                <a:tc>
                  <a:txBody>
                    <a:bodyPr/>
                    <a:lstStyle/>
                    <a:p>
                      <a:pPr algn="l"/>
                      <a:r>
                        <a:rPr sz="1150" b="1">
                          <a:solidFill>
                            <a:srgbClr val="F5F4EC"/>
                          </a:solidFill>
                          <a:latin typeface="Public Sans"/>
                        </a:rPr>
                        <a:t>Measure</a:t>
                      </a:r>
                    </a:p>
                  </a:txBody>
                  <a:tcPr marL="73152" marR="73152" marT="36576" marB="36576" anchor="ctr">
                    <a:solidFill>
                      <a:srgbClr val="143D29"/>
                    </a:solidFill>
                  </a:tcPr>
                </a:tc>
                <a:tc>
                  <a:txBody>
                    <a:bodyPr/>
                    <a:lstStyle/>
                    <a:p>
                      <a:pPr algn="r"/>
                      <a:r>
                        <a:rPr sz="1150" b="1">
                          <a:solidFill>
                            <a:srgbClr val="F5F4EC"/>
                          </a:solidFill>
                          <a:latin typeface="Public Sans"/>
                        </a:rPr>
                        <a:t>Annual savings</a:t>
                      </a:r>
                    </a:p>
                  </a:txBody>
                  <a:tcPr marL="73152" marR="73152" marT="36576" marB="36576" anchor="ctr">
                    <a:solidFill>
                      <a:srgbClr val="143D29"/>
                    </a:solidFill>
                  </a:tcPr>
                </a:tc>
                <a:extLst>
                  <a:ext uri="{0D108BD9-81ED-4DB2-BD59-A6C34878D82A}">
                    <a16:rowId xmlns:a16="http://schemas.microsoft.com/office/drawing/2014/main" val="10000"/>
                  </a:ext>
                </a:extLst>
              </a:tr>
              <a:tr h="320040">
                <a:tc>
                  <a:txBody>
                    <a:bodyPr/>
                    <a:lstStyle/>
                    <a:p>
                      <a:pPr algn="l"/>
                      <a:r>
                        <a:rPr sz="1150">
                          <a:solidFill>
                            <a:srgbClr val="16281E"/>
                          </a:solidFill>
                          <a:latin typeface="Public Sans"/>
                        </a:rPr>
                        <a:t>Health insurance: fully insured IBC to self-insured through PMHIC</a:t>
                      </a:r>
                    </a:p>
                  </a:txBody>
                  <a:tcPr marL="73152" marR="73152" marT="36576" marB="36576" anchor="ctr">
                    <a:solidFill>
                      <a:srgbClr val="FCFBF6"/>
                    </a:solidFill>
                  </a:tcPr>
                </a:tc>
                <a:tc>
                  <a:txBody>
                    <a:bodyPr/>
                    <a:lstStyle/>
                    <a:p>
                      <a:pPr algn="r"/>
                      <a:r>
                        <a:rPr sz="1150">
                          <a:solidFill>
                            <a:srgbClr val="16281E"/>
                          </a:solidFill>
                          <a:latin typeface="Public Sans"/>
                        </a:rPr>
                        <a:t>$327,532 (–12.31%)</a:t>
                      </a:r>
                    </a:p>
                  </a:txBody>
                  <a:tcPr marL="73152" marR="73152" marT="36576" marB="36576" anchor="ctr">
                    <a:solidFill>
                      <a:srgbClr val="FCFBF6"/>
                    </a:solidFill>
                  </a:tcPr>
                </a:tc>
                <a:extLst>
                  <a:ext uri="{0D108BD9-81ED-4DB2-BD59-A6C34878D82A}">
                    <a16:rowId xmlns:a16="http://schemas.microsoft.com/office/drawing/2014/main" val="10001"/>
                  </a:ext>
                </a:extLst>
              </a:tr>
              <a:tr h="320040">
                <a:tc>
                  <a:txBody>
                    <a:bodyPr/>
                    <a:lstStyle/>
                    <a:p>
                      <a:pPr algn="l"/>
                      <a:r>
                        <a:rPr sz="1150">
                          <a:solidFill>
                            <a:srgbClr val="16281E"/>
                          </a:solidFill>
                          <a:latin typeface="Public Sans"/>
                        </a:rPr>
                        <a:t>Ended CBIZ broker relationship (2025)</a:t>
                      </a:r>
                    </a:p>
                  </a:txBody>
                  <a:tcPr marL="73152" marR="73152" marT="36576" marB="36576" anchor="ctr">
                    <a:solidFill>
                      <a:srgbClr val="F5F4EC"/>
                    </a:solidFill>
                  </a:tcPr>
                </a:tc>
                <a:tc>
                  <a:txBody>
                    <a:bodyPr/>
                    <a:lstStyle/>
                    <a:p>
                      <a:pPr algn="r"/>
                      <a:r>
                        <a:rPr sz="1150">
                          <a:solidFill>
                            <a:srgbClr val="16281E"/>
                          </a:solidFill>
                          <a:latin typeface="Public Sans"/>
                        </a:rPr>
                        <a:t>$35,000–$40,000</a:t>
                      </a:r>
                    </a:p>
                  </a:txBody>
                  <a:tcPr marL="73152" marR="73152" marT="36576" marB="36576" anchor="ctr">
                    <a:solidFill>
                      <a:srgbClr val="F5F4EC"/>
                    </a:solidFill>
                  </a:tcPr>
                </a:tc>
                <a:extLst>
                  <a:ext uri="{0D108BD9-81ED-4DB2-BD59-A6C34878D82A}">
                    <a16:rowId xmlns:a16="http://schemas.microsoft.com/office/drawing/2014/main" val="10002"/>
                  </a:ext>
                </a:extLst>
              </a:tr>
              <a:tr h="320040">
                <a:tc>
                  <a:txBody>
                    <a:bodyPr/>
                    <a:lstStyle/>
                    <a:p>
                      <a:pPr algn="l"/>
                      <a:r>
                        <a:rPr sz="1150">
                          <a:solidFill>
                            <a:srgbClr val="16281E"/>
                          </a:solidFill>
                          <a:latin typeface="Public Sans"/>
                        </a:rPr>
                        <a:t>Dental insurance: Health Now to Guardian</a:t>
                      </a:r>
                    </a:p>
                  </a:txBody>
                  <a:tcPr marL="73152" marR="73152" marT="36576" marB="36576" anchor="ctr">
                    <a:solidFill>
                      <a:srgbClr val="FCFBF6"/>
                    </a:solidFill>
                  </a:tcPr>
                </a:tc>
                <a:tc>
                  <a:txBody>
                    <a:bodyPr/>
                    <a:lstStyle/>
                    <a:p>
                      <a:pPr algn="r"/>
                      <a:r>
                        <a:rPr sz="1150">
                          <a:solidFill>
                            <a:srgbClr val="16281E"/>
                          </a:solidFill>
                          <a:latin typeface="Public Sans"/>
                        </a:rPr>
                        <a:t>$32,069</a:t>
                      </a:r>
                    </a:p>
                  </a:txBody>
                  <a:tcPr marL="73152" marR="73152" marT="36576" marB="36576" anchor="ctr">
                    <a:solidFill>
                      <a:srgbClr val="FCFBF6"/>
                    </a:solidFill>
                  </a:tcPr>
                </a:tc>
                <a:extLst>
                  <a:ext uri="{0D108BD9-81ED-4DB2-BD59-A6C34878D82A}">
                    <a16:rowId xmlns:a16="http://schemas.microsoft.com/office/drawing/2014/main" val="10003"/>
                  </a:ext>
                </a:extLst>
              </a:tr>
              <a:tr h="320040">
                <a:tc>
                  <a:txBody>
                    <a:bodyPr/>
                    <a:lstStyle/>
                    <a:p>
                      <a:pPr algn="l"/>
                      <a:r>
                        <a:rPr sz="1150">
                          <a:solidFill>
                            <a:srgbClr val="16281E"/>
                          </a:solidFill>
                          <a:latin typeface="Public Sans"/>
                        </a:rPr>
                        <a:t>IT vendor transition (annual base fee)</a:t>
                      </a:r>
                    </a:p>
                  </a:txBody>
                  <a:tcPr marL="73152" marR="73152" marT="36576" marB="36576" anchor="ctr">
                    <a:solidFill>
                      <a:srgbClr val="F5F4EC"/>
                    </a:solidFill>
                  </a:tcPr>
                </a:tc>
                <a:tc>
                  <a:txBody>
                    <a:bodyPr/>
                    <a:lstStyle/>
                    <a:p>
                      <a:pPr algn="r"/>
                      <a:r>
                        <a:rPr sz="1150">
                          <a:solidFill>
                            <a:srgbClr val="16281E"/>
                          </a:solidFill>
                          <a:latin typeface="Public Sans"/>
                        </a:rPr>
                        <a:t>$90,000–$100,000</a:t>
                      </a:r>
                    </a:p>
                  </a:txBody>
                  <a:tcPr marL="73152" marR="73152" marT="36576" marB="36576" anchor="ctr">
                    <a:solidFill>
                      <a:srgbClr val="F5F4EC"/>
                    </a:solidFill>
                  </a:tcPr>
                </a:tc>
                <a:extLst>
                  <a:ext uri="{0D108BD9-81ED-4DB2-BD59-A6C34878D82A}">
                    <a16:rowId xmlns:a16="http://schemas.microsoft.com/office/drawing/2014/main" val="10004"/>
                  </a:ext>
                </a:extLst>
              </a:tr>
              <a:tr h="320040">
                <a:tc>
                  <a:txBody>
                    <a:bodyPr/>
                    <a:lstStyle/>
                    <a:p>
                      <a:pPr algn="l"/>
                      <a:r>
                        <a:rPr sz="1150">
                          <a:solidFill>
                            <a:srgbClr val="16281E"/>
                          </a:solidFill>
                          <a:latin typeface="Public Sans"/>
                        </a:rPr>
                        <a:t>Eliminated Payroll Accountant position</a:t>
                      </a:r>
                    </a:p>
                  </a:txBody>
                  <a:tcPr marL="73152" marR="73152" marT="36576" marB="36576" anchor="ctr">
                    <a:solidFill>
                      <a:srgbClr val="FCFBF6"/>
                    </a:solidFill>
                  </a:tcPr>
                </a:tc>
                <a:tc>
                  <a:txBody>
                    <a:bodyPr/>
                    <a:lstStyle/>
                    <a:p>
                      <a:pPr algn="r"/>
                      <a:r>
                        <a:rPr sz="1150">
                          <a:solidFill>
                            <a:srgbClr val="16281E"/>
                          </a:solidFill>
                          <a:latin typeface="Public Sans"/>
                        </a:rPr>
                        <a:t>$98,382</a:t>
                      </a:r>
                    </a:p>
                  </a:txBody>
                  <a:tcPr marL="73152" marR="73152" marT="36576" marB="36576" anchor="ctr">
                    <a:solidFill>
                      <a:srgbClr val="FCFBF6"/>
                    </a:solidFill>
                  </a:tcPr>
                </a:tc>
                <a:extLst>
                  <a:ext uri="{0D108BD9-81ED-4DB2-BD59-A6C34878D82A}">
                    <a16:rowId xmlns:a16="http://schemas.microsoft.com/office/drawing/2014/main" val="10005"/>
                  </a:ext>
                </a:extLst>
              </a:tr>
              <a:tr h="320040">
                <a:tc>
                  <a:txBody>
                    <a:bodyPr/>
                    <a:lstStyle/>
                    <a:p>
                      <a:pPr algn="l"/>
                      <a:r>
                        <a:rPr sz="1150">
                          <a:solidFill>
                            <a:srgbClr val="16281E"/>
                          </a:solidFill>
                          <a:latin typeface="Public Sans"/>
                        </a:rPr>
                        <a:t>Restructured Police Department command</a:t>
                      </a:r>
                    </a:p>
                  </a:txBody>
                  <a:tcPr marL="73152" marR="73152" marT="36576" marB="36576" anchor="ctr">
                    <a:solidFill>
                      <a:srgbClr val="F5F4EC"/>
                    </a:solidFill>
                  </a:tcPr>
                </a:tc>
                <a:tc>
                  <a:txBody>
                    <a:bodyPr/>
                    <a:lstStyle/>
                    <a:p>
                      <a:pPr algn="r"/>
                      <a:r>
                        <a:rPr sz="1150">
                          <a:solidFill>
                            <a:srgbClr val="16281E"/>
                          </a:solidFill>
                          <a:latin typeface="Public Sans"/>
                        </a:rPr>
                        <a:t>$36,000</a:t>
                      </a:r>
                    </a:p>
                  </a:txBody>
                  <a:tcPr marL="73152" marR="73152" marT="36576" marB="36576" anchor="ctr">
                    <a:solidFill>
                      <a:srgbClr val="F5F4EC"/>
                    </a:solidFill>
                  </a:tcPr>
                </a:tc>
                <a:extLst>
                  <a:ext uri="{0D108BD9-81ED-4DB2-BD59-A6C34878D82A}">
                    <a16:rowId xmlns:a16="http://schemas.microsoft.com/office/drawing/2014/main" val="10006"/>
                  </a:ext>
                </a:extLst>
              </a:tr>
              <a:tr h="320040">
                <a:tc>
                  <a:txBody>
                    <a:bodyPr/>
                    <a:lstStyle/>
                    <a:p>
                      <a:pPr algn="l"/>
                      <a:r>
                        <a:rPr sz="1150">
                          <a:solidFill>
                            <a:srgbClr val="16281E"/>
                          </a:solidFill>
                          <a:latin typeface="Public Sans"/>
                        </a:rPr>
                        <a:t>Restructured Parks and Recreation staff</a:t>
                      </a:r>
                    </a:p>
                  </a:txBody>
                  <a:tcPr marL="73152" marR="73152" marT="36576" marB="36576" anchor="ctr">
                    <a:solidFill>
                      <a:srgbClr val="FCFBF6"/>
                    </a:solidFill>
                  </a:tcPr>
                </a:tc>
                <a:tc>
                  <a:txBody>
                    <a:bodyPr/>
                    <a:lstStyle/>
                    <a:p>
                      <a:pPr algn="r"/>
                      <a:r>
                        <a:rPr sz="1150">
                          <a:solidFill>
                            <a:srgbClr val="16281E"/>
                          </a:solidFill>
                          <a:latin typeface="Public Sans"/>
                        </a:rPr>
                        <a:t>$161,710</a:t>
                      </a:r>
                    </a:p>
                  </a:txBody>
                  <a:tcPr marL="73152" marR="73152" marT="36576" marB="36576" anchor="ctr">
                    <a:solidFill>
                      <a:srgbClr val="FCFBF6"/>
                    </a:solidFill>
                  </a:tcPr>
                </a:tc>
                <a:extLst>
                  <a:ext uri="{0D108BD9-81ED-4DB2-BD59-A6C34878D82A}">
                    <a16:rowId xmlns:a16="http://schemas.microsoft.com/office/drawing/2014/main" val="10007"/>
                  </a:ext>
                </a:extLst>
              </a:tr>
              <a:tr h="320040">
                <a:tc>
                  <a:txBody>
                    <a:bodyPr/>
                    <a:lstStyle/>
                    <a:p>
                      <a:pPr algn="l"/>
                      <a:r>
                        <a:rPr sz="1150">
                          <a:solidFill>
                            <a:srgbClr val="16281E"/>
                          </a:solidFill>
                          <a:latin typeface="Public Sans"/>
                        </a:rPr>
                        <a:t>Police administrative position: full-time to part-time</a:t>
                      </a:r>
                    </a:p>
                  </a:txBody>
                  <a:tcPr marL="73152" marR="73152" marT="36576" marB="36576" anchor="ctr">
                    <a:solidFill>
                      <a:srgbClr val="F5F4EC"/>
                    </a:solidFill>
                  </a:tcPr>
                </a:tc>
                <a:tc>
                  <a:txBody>
                    <a:bodyPr/>
                    <a:lstStyle/>
                    <a:p>
                      <a:pPr algn="r"/>
                      <a:r>
                        <a:rPr sz="1150">
                          <a:solidFill>
                            <a:srgbClr val="16281E"/>
                          </a:solidFill>
                          <a:latin typeface="Public Sans"/>
                        </a:rPr>
                        <a:t>$24,932</a:t>
                      </a:r>
                    </a:p>
                  </a:txBody>
                  <a:tcPr marL="73152" marR="73152" marT="36576" marB="36576" anchor="ctr">
                    <a:solidFill>
                      <a:srgbClr val="F5F4EC"/>
                    </a:solidFill>
                  </a:tcPr>
                </a:tc>
                <a:extLst>
                  <a:ext uri="{0D108BD9-81ED-4DB2-BD59-A6C34878D82A}">
                    <a16:rowId xmlns:a16="http://schemas.microsoft.com/office/drawing/2014/main" val="10008"/>
                  </a:ext>
                </a:extLst>
              </a:tr>
              <a:tr h="320040">
                <a:tc>
                  <a:txBody>
                    <a:bodyPr/>
                    <a:lstStyle/>
                    <a:p>
                      <a:pPr algn="l"/>
                      <a:r>
                        <a:rPr sz="1150">
                          <a:solidFill>
                            <a:srgbClr val="16281E"/>
                          </a:solidFill>
                          <a:latin typeface="Public Sans"/>
                        </a:rPr>
                        <a:t>Ended post-retirement medical for Public Works employees after Jan. 1, 2025</a:t>
                      </a:r>
                    </a:p>
                  </a:txBody>
                  <a:tcPr marL="73152" marR="73152" marT="36576" marB="36576" anchor="ctr">
                    <a:solidFill>
                      <a:srgbClr val="FCFBF6"/>
                    </a:solidFill>
                  </a:tcPr>
                </a:tc>
                <a:tc>
                  <a:txBody>
                    <a:bodyPr/>
                    <a:lstStyle/>
                    <a:p>
                      <a:pPr algn="r"/>
                      <a:r>
                        <a:rPr sz="1150">
                          <a:solidFill>
                            <a:srgbClr val="16281E"/>
                          </a:solidFill>
                          <a:latin typeface="Public Sans"/>
                        </a:rPr>
                        <a:t>Not quantified</a:t>
                      </a:r>
                    </a:p>
                  </a:txBody>
                  <a:tcPr marL="73152" marR="73152" marT="36576" marB="36576" anchor="ctr">
                    <a:solidFill>
                      <a:srgbClr val="FCFBF6"/>
                    </a:solidFill>
                  </a:tcPr>
                </a:tc>
                <a:extLst>
                  <a:ext uri="{0D108BD9-81ED-4DB2-BD59-A6C34878D82A}">
                    <a16:rowId xmlns:a16="http://schemas.microsoft.com/office/drawing/2014/main" val="10009"/>
                  </a:ext>
                </a:extLst>
              </a:tr>
              <a:tr h="320040">
                <a:tc>
                  <a:txBody>
                    <a:bodyPr/>
                    <a:lstStyle/>
                    <a:p>
                      <a:pPr algn="l"/>
                      <a:r>
                        <a:rPr sz="1150">
                          <a:solidFill>
                            <a:srgbClr val="16281E"/>
                          </a:solidFill>
                          <a:latin typeface="Public Sans"/>
                        </a:rPr>
                        <a:t>Internalized tasks previously done by the Township Engineer and Solicitor</a:t>
                      </a:r>
                    </a:p>
                  </a:txBody>
                  <a:tcPr marL="73152" marR="73152" marT="36576" marB="36576" anchor="ctr">
                    <a:solidFill>
                      <a:srgbClr val="F5F4EC"/>
                    </a:solidFill>
                  </a:tcPr>
                </a:tc>
                <a:tc>
                  <a:txBody>
                    <a:bodyPr/>
                    <a:lstStyle/>
                    <a:p>
                      <a:pPr algn="r"/>
                      <a:r>
                        <a:rPr sz="1150">
                          <a:solidFill>
                            <a:srgbClr val="16281E"/>
                          </a:solidFill>
                          <a:latin typeface="Public Sans"/>
                        </a:rPr>
                        <a:t>Not quantified</a:t>
                      </a:r>
                    </a:p>
                  </a:txBody>
                  <a:tcPr marL="73152" marR="73152" marT="36576" marB="36576" anchor="ctr">
                    <a:solidFill>
                      <a:srgbClr val="F5F4EC"/>
                    </a:solidFill>
                  </a:tcPr>
                </a:tc>
                <a:extLst>
                  <a:ext uri="{0D108BD9-81ED-4DB2-BD59-A6C34878D82A}">
                    <a16:rowId xmlns:a16="http://schemas.microsoft.com/office/drawing/2014/main" val="10010"/>
                  </a:ext>
                </a:extLst>
              </a:tr>
              <a:tr h="320040">
                <a:tc>
                  <a:txBody>
                    <a:bodyPr/>
                    <a:lstStyle/>
                    <a:p>
                      <a:pPr algn="l"/>
                      <a:r>
                        <a:rPr sz="1150" b="1">
                          <a:solidFill>
                            <a:srgbClr val="16281E"/>
                          </a:solidFill>
                          <a:latin typeface="Public Sans"/>
                        </a:rPr>
                        <a:t>Total, quantified measures</a:t>
                      </a:r>
                    </a:p>
                  </a:txBody>
                  <a:tcPr marL="73152" marR="73152" marT="36576" marB="36576" anchor="ctr">
                    <a:solidFill>
                      <a:srgbClr val="F3E9C8"/>
                    </a:solidFill>
                  </a:tcPr>
                </a:tc>
                <a:tc>
                  <a:txBody>
                    <a:bodyPr/>
                    <a:lstStyle/>
                    <a:p>
                      <a:pPr algn="r"/>
                      <a:r>
                        <a:rPr sz="1150" b="1">
                          <a:solidFill>
                            <a:srgbClr val="16281E"/>
                          </a:solidFill>
                          <a:latin typeface="Public Sans"/>
                        </a:rPr>
                        <a:t>$805,625–$820,625</a:t>
                      </a:r>
                    </a:p>
                  </a:txBody>
                  <a:tcPr marL="73152" marR="73152" marT="36576" marB="36576" anchor="ctr">
                    <a:solidFill>
                      <a:srgbClr val="F3E9C8"/>
                    </a:solidFill>
                  </a:tcPr>
                </a:tc>
                <a:extLst>
                  <a:ext uri="{0D108BD9-81ED-4DB2-BD59-A6C34878D82A}">
                    <a16:rowId xmlns:a16="http://schemas.microsoft.com/office/drawing/2014/main" val="10011"/>
                  </a:ext>
                </a:extLst>
              </a:tr>
            </a:tbl>
          </a:graphicData>
        </a:graphic>
      </p:graphicFrame>
      <p:sp>
        <p:nvSpPr>
          <p:cNvPr id="9" name="Mill panel"/>
          <p:cNvSpPr/>
          <p:nvPr/>
        </p:nvSpPr>
        <p:spPr>
          <a:xfrm>
            <a:off x="9372600" y="2011680"/>
            <a:ext cx="2011680" cy="3840480"/>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Mill text"/>
          <p:cNvSpPr txBox="1"/>
          <p:nvPr/>
        </p:nvSpPr>
        <p:spPr>
          <a:xfrm>
            <a:off x="9528048" y="2286000"/>
            <a:ext cx="1737360" cy="1920240"/>
          </a:xfrm>
          <a:prstGeom prst="rect">
            <a:avLst/>
          </a:prstGeom>
          <a:noFill/>
        </p:spPr>
        <p:txBody>
          <a:bodyPr wrap="square" lIns="0" tIns="0" rIns="0" bIns="0" anchor="t">
            <a:noAutofit/>
          </a:bodyPr>
          <a:lstStyle/>
          <a:p>
            <a:pPr algn="l"/>
            <a:r>
              <a:rPr sz="1100" b="1">
                <a:solidFill>
                  <a:srgbClr val="D8A930"/>
                </a:solidFill>
                <a:latin typeface="Public Sans"/>
              </a:rPr>
              <a:t>ANNUAL SAVINGS</a:t>
            </a:r>
          </a:p>
          <a:p>
            <a:pPr algn="l">
              <a:spcBef>
                <a:spcPts val="400"/>
              </a:spcBef>
            </a:pPr>
            <a:r>
              <a:rPr sz="2200" b="1">
                <a:solidFill>
                  <a:srgbClr val="D8A930"/>
                </a:solidFill>
                <a:latin typeface="Libre Baskerville"/>
              </a:rPr>
              <a:t>≈ $0.81M</a:t>
            </a:r>
          </a:p>
          <a:p>
            <a:pPr algn="l">
              <a:spcBef>
                <a:spcPts val="600"/>
              </a:spcBef>
            </a:pPr>
            <a:r>
              <a:rPr sz="1050" b="0">
                <a:solidFill>
                  <a:srgbClr val="BFD3C5"/>
                </a:solidFill>
                <a:latin typeface="Public Sans"/>
              </a:rPr>
              <a:t>About 1.5 mills at $539K a mill. The 2027 gap is $4.37M, about 8.1 mills.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19 MILLS · COURT APPROVAL</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A court may add up to 5 mills, about $2.76M a year; that alone does not close the 2027 gap</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Second Class Code §3205(a)(1); 14-Mill Cap Fact Sheet (Oct. 14, 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5</a:t>
            </a:r>
            <a:endParaRPr lang="en-US" sz="1200" dirty="0"/>
          </a:p>
        </p:txBody>
      </p:sp>
      <p:graphicFrame>
        <p:nvGraphicFramePr>
          <p:cNvPr id="8" name="Taxing room table"/>
          <p:cNvGraphicFramePr>
            <a:graphicFrameLocks noGrp="1"/>
          </p:cNvGraphicFramePr>
          <p:nvPr/>
        </p:nvGraphicFramePr>
        <p:xfrm>
          <a:off x="822960" y="2148840"/>
          <a:ext cx="8321040" cy="2359152"/>
        </p:xfrm>
        <a:graphic>
          <a:graphicData uri="http://schemas.openxmlformats.org/drawingml/2006/table">
            <a:tbl>
              <a:tblPr>
                <a:tableStyleId>{5C22544A-7EE6-4342-B048-85BDC9FD1C3A}</a:tableStyleId>
              </a:tblPr>
              <a:tblGrid>
                <a:gridCol w="3566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965960">
                  <a:extLst>
                    <a:ext uri="{9D8B030D-6E8A-4147-A177-3AD203B41FA5}">
                      <a16:colId xmlns:a16="http://schemas.microsoft.com/office/drawing/2014/main" val="20003"/>
                    </a:ext>
                  </a:extLst>
                </a:gridCol>
              </a:tblGrid>
              <a:tr h="393192">
                <a:tc>
                  <a:txBody>
                    <a:bodyPr/>
                    <a:lstStyle/>
                    <a:p>
                      <a:pPr algn="l"/>
                      <a:r>
                        <a:rPr sz="1300" b="1">
                          <a:solidFill>
                            <a:srgbClr val="F5F4EC"/>
                          </a:solidFill>
                          <a:latin typeface="Public Sans"/>
                        </a:rPr>
                        <a:t>Measure</a:t>
                      </a:r>
                    </a:p>
                  </a:txBody>
                  <a:tcPr marL="73152" marR="73152" marT="36576" marB="36576" anchor="ctr">
                    <a:solidFill>
                      <a:srgbClr val="143D29"/>
                    </a:solidFill>
                  </a:tcPr>
                </a:tc>
                <a:tc>
                  <a:txBody>
                    <a:bodyPr/>
                    <a:lstStyle/>
                    <a:p>
                      <a:pPr algn="r"/>
                      <a:r>
                        <a:rPr sz="1300" b="1">
                          <a:solidFill>
                            <a:srgbClr val="F5F4EC"/>
                          </a:solidFill>
                          <a:latin typeface="Public Sans"/>
                        </a:rPr>
                        <a:t>Mills</a:t>
                      </a:r>
                    </a:p>
                  </a:txBody>
                  <a:tcPr marL="73152" marR="73152" marT="36576" marB="36576" anchor="ctr">
                    <a:solidFill>
                      <a:srgbClr val="143D29"/>
                    </a:solidFill>
                  </a:tcPr>
                </a:tc>
                <a:tc>
                  <a:txBody>
                    <a:bodyPr/>
                    <a:lstStyle/>
                    <a:p>
                      <a:pPr algn="r"/>
                      <a:r>
                        <a:rPr sz="1300" b="1">
                          <a:solidFill>
                            <a:srgbClr val="F5F4EC"/>
                          </a:solidFill>
                          <a:latin typeface="Public Sans"/>
                        </a:rPr>
                        <a:t>Annual amount</a:t>
                      </a:r>
                    </a:p>
                  </a:txBody>
                  <a:tcPr marL="73152" marR="73152" marT="36576" marB="36576" anchor="ctr">
                    <a:solidFill>
                      <a:srgbClr val="143D29"/>
                    </a:solidFill>
                  </a:tcPr>
                </a:tc>
                <a:tc>
                  <a:txBody>
                    <a:bodyPr/>
                    <a:lstStyle/>
                    <a:p>
                      <a:pPr algn="r"/>
                      <a:r>
                        <a:rPr sz="1300" b="1">
                          <a:solidFill>
                            <a:srgbClr val="F5F4EC"/>
                          </a:solidFill>
                          <a:latin typeface="Public Sans"/>
                        </a:rPr>
                        <a:t>Average home</a:t>
                      </a:r>
                    </a:p>
                  </a:txBody>
                  <a:tcPr marL="73152" marR="73152" marT="36576" marB="36576" anchor="ctr">
                    <a:solidFill>
                      <a:srgbClr val="143D29"/>
                    </a:solidFill>
                  </a:tcPr>
                </a:tc>
                <a:extLst>
                  <a:ext uri="{0D108BD9-81ED-4DB2-BD59-A6C34878D82A}">
                    <a16:rowId xmlns:a16="http://schemas.microsoft.com/office/drawing/2014/main" val="10000"/>
                  </a:ext>
                </a:extLst>
              </a:tr>
              <a:tr h="393192">
                <a:tc>
                  <a:txBody>
                    <a:bodyPr/>
                    <a:lstStyle/>
                    <a:p>
                      <a:pPr algn="l"/>
                      <a:r>
                        <a:rPr sz="1300">
                          <a:solidFill>
                            <a:srgbClr val="16281E"/>
                          </a:solidFill>
                          <a:latin typeface="Public Sans"/>
                        </a:rPr>
                        <a:t>Current general purpose rate</a:t>
                      </a:r>
                    </a:p>
                  </a:txBody>
                  <a:tcPr marL="73152" marR="73152" marT="36576" marB="36576" anchor="ctr">
                    <a:solidFill>
                      <a:srgbClr val="FCFBF6"/>
                    </a:solidFill>
                  </a:tcPr>
                </a:tc>
                <a:tc>
                  <a:txBody>
                    <a:bodyPr/>
                    <a:lstStyle/>
                    <a:p>
                      <a:pPr algn="r"/>
                      <a:r>
                        <a:rPr sz="1300">
                          <a:solidFill>
                            <a:srgbClr val="16281E"/>
                          </a:solidFill>
                          <a:latin typeface="Public Sans"/>
                        </a:rPr>
                        <a:t>13.88</a:t>
                      </a:r>
                    </a:p>
                  </a:txBody>
                  <a:tcPr marL="73152" marR="73152" marT="36576" marB="36576" anchor="ctr">
                    <a:solidFill>
                      <a:srgbClr val="FCFBF6"/>
                    </a:solidFill>
                  </a:tcPr>
                </a:tc>
                <a:tc>
                  <a:txBody>
                    <a:bodyPr/>
                    <a:lstStyle/>
                    <a:p>
                      <a:pPr algn="r"/>
                      <a:r>
                        <a:rPr sz="1300">
                          <a:solidFill>
                            <a:srgbClr val="16281E"/>
                          </a:solidFill>
                          <a:latin typeface="Public Sans"/>
                        </a:rPr>
                        <a:t>—</a:t>
                      </a:r>
                    </a:p>
                  </a:txBody>
                  <a:tcPr marL="73152" marR="73152" marT="36576" marB="36576" anchor="ctr">
                    <a:solidFill>
                      <a:srgbClr val="FCFBF6"/>
                    </a:solidFill>
                  </a:tcPr>
                </a:tc>
                <a:tc>
                  <a:txBody>
                    <a:bodyPr/>
                    <a:lstStyle/>
                    <a:p>
                      <a:pPr algn="r"/>
                      <a:r>
                        <a:rPr sz="1300">
                          <a:solidFill>
                            <a:srgbClr val="16281E"/>
                          </a:solidFill>
                          <a:latin typeface="Public Sans"/>
                        </a:rPr>
                        <a:t>—</a:t>
                      </a:r>
                    </a:p>
                  </a:txBody>
                  <a:tcPr marL="73152" marR="73152" marT="36576" marB="36576" anchor="ctr">
                    <a:solidFill>
                      <a:srgbClr val="FCFBF6"/>
                    </a:solidFill>
                  </a:tcPr>
                </a:tc>
                <a:extLst>
                  <a:ext uri="{0D108BD9-81ED-4DB2-BD59-A6C34878D82A}">
                    <a16:rowId xmlns:a16="http://schemas.microsoft.com/office/drawing/2014/main" val="10001"/>
                  </a:ext>
                </a:extLst>
              </a:tr>
              <a:tr h="393192">
                <a:tc>
                  <a:txBody>
                    <a:bodyPr/>
                    <a:lstStyle/>
                    <a:p>
                      <a:pPr algn="l"/>
                      <a:r>
                        <a:rPr sz="1300">
                          <a:solidFill>
                            <a:srgbClr val="16281E"/>
                          </a:solidFill>
                          <a:latin typeface="Public Sans"/>
                        </a:rPr>
                        <a:t>Increase to the 19-mill maximum</a:t>
                      </a:r>
                    </a:p>
                  </a:txBody>
                  <a:tcPr marL="73152" marR="73152" marT="36576" marB="36576" anchor="ctr">
                    <a:solidFill>
                      <a:srgbClr val="F5F4EC"/>
                    </a:solidFill>
                  </a:tcPr>
                </a:tc>
                <a:tc>
                  <a:txBody>
                    <a:bodyPr/>
                    <a:lstStyle/>
                    <a:p>
                      <a:pPr algn="r"/>
                      <a:r>
                        <a:rPr sz="1300">
                          <a:solidFill>
                            <a:srgbClr val="16281E"/>
                          </a:solidFill>
                          <a:latin typeface="Public Sans"/>
                        </a:rPr>
                        <a:t>+5.12</a:t>
                      </a:r>
                    </a:p>
                  </a:txBody>
                  <a:tcPr marL="73152" marR="73152" marT="36576" marB="36576" anchor="ctr">
                    <a:solidFill>
                      <a:srgbClr val="F5F4EC"/>
                    </a:solidFill>
                  </a:tcPr>
                </a:tc>
                <a:tc>
                  <a:txBody>
                    <a:bodyPr/>
                    <a:lstStyle/>
                    <a:p>
                      <a:pPr algn="r"/>
                      <a:r>
                        <a:rPr sz="1300">
                          <a:solidFill>
                            <a:srgbClr val="16281E"/>
                          </a:solidFill>
                          <a:latin typeface="Public Sans"/>
                        </a:rPr>
                        <a:t>about $2.76M</a:t>
                      </a:r>
                    </a:p>
                  </a:txBody>
                  <a:tcPr marL="73152" marR="73152" marT="36576" marB="36576" anchor="ctr">
                    <a:solidFill>
                      <a:srgbClr val="F5F4EC"/>
                    </a:solidFill>
                  </a:tcPr>
                </a:tc>
                <a:tc>
                  <a:txBody>
                    <a:bodyPr/>
                    <a:lstStyle/>
                    <a:p>
                      <a:pPr algn="r"/>
                      <a:r>
                        <a:rPr sz="1300">
                          <a:solidFill>
                            <a:srgbClr val="16281E"/>
                          </a:solidFill>
                          <a:latin typeface="Public Sans"/>
                        </a:rPr>
                        <a:t>about $223 a year</a:t>
                      </a:r>
                    </a:p>
                  </a:txBody>
                  <a:tcPr marL="73152" marR="73152" marT="36576" marB="36576" anchor="ctr">
                    <a:solidFill>
                      <a:srgbClr val="F5F4EC"/>
                    </a:solidFill>
                  </a:tcPr>
                </a:tc>
                <a:extLst>
                  <a:ext uri="{0D108BD9-81ED-4DB2-BD59-A6C34878D82A}">
                    <a16:rowId xmlns:a16="http://schemas.microsoft.com/office/drawing/2014/main" val="10002"/>
                  </a:ext>
                </a:extLst>
              </a:tr>
              <a:tr h="393192">
                <a:tc>
                  <a:txBody>
                    <a:bodyPr/>
                    <a:lstStyle/>
                    <a:p>
                      <a:pPr algn="l"/>
                      <a:r>
                        <a:rPr sz="1300">
                          <a:solidFill>
                            <a:srgbClr val="16281E"/>
                          </a:solidFill>
                          <a:latin typeface="Public Sans"/>
                        </a:rPr>
                        <a:t>2027 deficit (draft budget)</a:t>
                      </a:r>
                    </a:p>
                  </a:txBody>
                  <a:tcPr marL="73152" marR="73152" marT="36576" marB="36576" anchor="ctr">
                    <a:solidFill>
                      <a:srgbClr val="F3E9C8"/>
                    </a:solidFill>
                  </a:tcPr>
                </a:tc>
                <a:tc>
                  <a:txBody>
                    <a:bodyPr/>
                    <a:lstStyle/>
                    <a:p>
                      <a:pPr algn="r"/>
                      <a:r>
                        <a:rPr sz="1300">
                          <a:solidFill>
                            <a:srgbClr val="16281E"/>
                          </a:solidFill>
                          <a:latin typeface="Public Sans"/>
                        </a:rPr>
                        <a:t>about 8.1</a:t>
                      </a:r>
                    </a:p>
                  </a:txBody>
                  <a:tcPr marL="73152" marR="73152" marT="36576" marB="36576" anchor="ctr">
                    <a:solidFill>
                      <a:srgbClr val="F3E9C8"/>
                    </a:solidFill>
                  </a:tcPr>
                </a:tc>
                <a:tc>
                  <a:txBody>
                    <a:bodyPr/>
                    <a:lstStyle/>
                    <a:p>
                      <a:pPr algn="r"/>
                      <a:r>
                        <a:rPr sz="1300">
                          <a:solidFill>
                            <a:srgbClr val="16281E"/>
                          </a:solidFill>
                          <a:latin typeface="Public Sans"/>
                        </a:rPr>
                        <a:t>$4.37M</a:t>
                      </a:r>
                    </a:p>
                  </a:txBody>
                  <a:tcPr marL="73152" marR="73152" marT="36576" marB="36576" anchor="ctr">
                    <a:solidFill>
                      <a:srgbClr val="F3E9C8"/>
                    </a:solidFill>
                  </a:tcPr>
                </a:tc>
                <a:tc>
                  <a:txBody>
                    <a:bodyPr/>
                    <a:lstStyle/>
                    <a:p>
                      <a:pPr algn="r"/>
                      <a:r>
                        <a:rPr sz="1300">
                          <a:solidFill>
                            <a:srgbClr val="16281E"/>
                          </a:solidFill>
                          <a:latin typeface="Public Sans"/>
                        </a:rPr>
                        <a:t>—</a:t>
                      </a:r>
                    </a:p>
                  </a:txBody>
                  <a:tcPr marL="73152" marR="73152" marT="36576" marB="36576" anchor="ctr">
                    <a:solidFill>
                      <a:srgbClr val="F3E9C8"/>
                    </a:solidFill>
                  </a:tcPr>
                </a:tc>
                <a:extLst>
                  <a:ext uri="{0D108BD9-81ED-4DB2-BD59-A6C34878D82A}">
                    <a16:rowId xmlns:a16="http://schemas.microsoft.com/office/drawing/2014/main" val="10003"/>
                  </a:ext>
                </a:extLst>
              </a:tr>
              <a:tr h="393192">
                <a:tc>
                  <a:txBody>
                    <a:bodyPr/>
                    <a:lstStyle/>
                    <a:p>
                      <a:pPr algn="l"/>
                      <a:r>
                        <a:rPr sz="1300">
                          <a:solidFill>
                            <a:srgbClr val="16281E"/>
                          </a:solidFill>
                          <a:latin typeface="Public Sans"/>
                        </a:rPr>
                        <a:t>2027 deficit left after 19 mills</a:t>
                      </a:r>
                    </a:p>
                  </a:txBody>
                  <a:tcPr marL="73152" marR="73152" marT="36576" marB="36576" anchor="ctr">
                    <a:solidFill>
                      <a:srgbClr val="F3E9C8"/>
                    </a:solidFill>
                  </a:tcPr>
                </a:tc>
                <a:tc>
                  <a:txBody>
                    <a:bodyPr/>
                    <a:lstStyle/>
                    <a:p>
                      <a:pPr algn="r"/>
                      <a:r>
                        <a:rPr sz="1300">
                          <a:solidFill>
                            <a:srgbClr val="16281E"/>
                          </a:solidFill>
                          <a:latin typeface="Public Sans"/>
                        </a:rPr>
                        <a:t>about 3.0</a:t>
                      </a:r>
                    </a:p>
                  </a:txBody>
                  <a:tcPr marL="73152" marR="73152" marT="36576" marB="36576" anchor="ctr">
                    <a:solidFill>
                      <a:srgbClr val="F3E9C8"/>
                    </a:solidFill>
                  </a:tcPr>
                </a:tc>
                <a:tc>
                  <a:txBody>
                    <a:bodyPr/>
                    <a:lstStyle/>
                    <a:p>
                      <a:pPr algn="r"/>
                      <a:r>
                        <a:rPr sz="1300">
                          <a:solidFill>
                            <a:srgbClr val="16281E"/>
                          </a:solidFill>
                          <a:latin typeface="Public Sans"/>
                        </a:rPr>
                        <a:t>about $1.6M</a:t>
                      </a:r>
                    </a:p>
                  </a:txBody>
                  <a:tcPr marL="73152" marR="73152" marT="36576" marB="36576" anchor="ctr">
                    <a:solidFill>
                      <a:srgbClr val="F3E9C8"/>
                    </a:solidFill>
                  </a:tcPr>
                </a:tc>
                <a:tc>
                  <a:txBody>
                    <a:bodyPr/>
                    <a:lstStyle/>
                    <a:p>
                      <a:pPr algn="r"/>
                      <a:r>
                        <a:rPr sz="1300">
                          <a:solidFill>
                            <a:srgbClr val="16281E"/>
                          </a:solidFill>
                          <a:latin typeface="Public Sans"/>
                        </a:rPr>
                        <a:t>—</a:t>
                      </a:r>
                    </a:p>
                  </a:txBody>
                  <a:tcPr marL="73152" marR="73152" marT="36576" marB="36576" anchor="ctr">
                    <a:solidFill>
                      <a:srgbClr val="F3E9C8"/>
                    </a:solidFill>
                  </a:tcPr>
                </a:tc>
                <a:extLst>
                  <a:ext uri="{0D108BD9-81ED-4DB2-BD59-A6C34878D82A}">
                    <a16:rowId xmlns:a16="http://schemas.microsoft.com/office/drawing/2014/main" val="856731563"/>
                  </a:ext>
                </a:extLst>
              </a:tr>
              <a:tr h="393192">
                <a:tc>
                  <a:txBody>
                    <a:bodyPr/>
                    <a:lstStyle/>
                    <a:p>
                      <a:pPr algn="l"/>
                      <a:r>
                        <a:rPr sz="1300">
                          <a:solidFill>
                            <a:srgbClr val="16281E"/>
                          </a:solidFill>
                          <a:latin typeface="Public Sans"/>
                        </a:rPr>
                        <a:t>2027 after 19 mills + sewer transfer</a:t>
                      </a:r>
                    </a:p>
                  </a:txBody>
                  <a:tcPr marL="73152" marR="73152" marT="36576" marB="36576" anchor="ctr">
                    <a:solidFill>
                      <a:srgbClr val="FCFBF6"/>
                    </a:solidFill>
                  </a:tcPr>
                </a:tc>
                <a:tc>
                  <a:txBody>
                    <a:bodyPr/>
                    <a:lstStyle/>
                    <a:p>
                      <a:pPr algn="r"/>
                      <a:r>
                        <a:rPr sz="1300">
                          <a:solidFill>
                            <a:srgbClr val="16281E"/>
                          </a:solidFill>
                          <a:latin typeface="Public Sans"/>
                        </a:rPr>
                        <a:t>—</a:t>
                      </a:r>
                    </a:p>
                  </a:txBody>
                  <a:tcPr marL="73152" marR="73152" marT="36576" marB="36576" anchor="ctr">
                    <a:solidFill>
                      <a:srgbClr val="FCFBF6"/>
                    </a:solidFill>
                  </a:tcPr>
                </a:tc>
                <a:tc>
                  <a:txBody>
                    <a:bodyPr/>
                    <a:lstStyle/>
                    <a:p>
                      <a:pPr algn="r"/>
                      <a:r>
                        <a:rPr sz="1300">
                          <a:solidFill>
                            <a:srgbClr val="16281E"/>
                          </a:solidFill>
                          <a:latin typeface="Public Sans"/>
                        </a:rPr>
                        <a:t>$1.31M surplus</a:t>
                      </a:r>
                    </a:p>
                  </a:txBody>
                  <a:tcPr marL="73152" marR="73152" marT="36576" marB="36576" anchor="ctr">
                    <a:solidFill>
                      <a:srgbClr val="FCFBF6"/>
                    </a:solidFill>
                  </a:tcPr>
                </a:tc>
                <a:tc>
                  <a:txBody>
                    <a:bodyPr/>
                    <a:lstStyle/>
                    <a:p>
                      <a:pPr algn="r"/>
                      <a:r>
                        <a:rPr sz="1300">
                          <a:solidFill>
                            <a:srgbClr val="16281E"/>
                          </a:solidFill>
                          <a:latin typeface="Public Sans"/>
                        </a:rPr>
                        <a:t>—</a:t>
                      </a:r>
                    </a:p>
                  </a:txBody>
                  <a:tcPr marL="73152" marR="73152" marT="36576" marB="36576" anchor="ctr">
                    <a:solidFill>
                      <a:srgbClr val="FCFBF6"/>
                    </a:solidFill>
                  </a:tcPr>
                </a:tc>
                <a:extLst>
                  <a:ext uri="{0D108BD9-81ED-4DB2-BD59-A6C34878D82A}">
                    <a16:rowId xmlns:a16="http://schemas.microsoft.com/office/drawing/2014/main" val="10099"/>
                  </a:ext>
                </a:extLst>
              </a:tr>
            </a:tbl>
          </a:graphicData>
        </a:graphic>
      </p:graphicFrame>
      <p:sp>
        <p:nvSpPr>
          <p:cNvPr id="9" name="Mill panel"/>
          <p:cNvSpPr/>
          <p:nvPr/>
        </p:nvSpPr>
        <p:spPr>
          <a:xfrm>
            <a:off x="9372600" y="2148840"/>
            <a:ext cx="2011680" cy="2359152"/>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Mill text"/>
          <p:cNvSpPr txBox="1"/>
          <p:nvPr/>
        </p:nvSpPr>
        <p:spPr>
          <a:xfrm>
            <a:off x="9528048" y="2286000"/>
            <a:ext cx="1737360" cy="1920240"/>
          </a:xfrm>
          <a:prstGeom prst="rect">
            <a:avLst/>
          </a:prstGeom>
          <a:noFill/>
        </p:spPr>
        <p:txBody>
          <a:bodyPr wrap="square" lIns="0" tIns="0" rIns="0" bIns="0" anchor="t">
            <a:noAutofit/>
          </a:bodyPr>
          <a:lstStyle/>
          <a:p>
            <a:pPr algn="l"/>
            <a:r>
              <a:rPr sz="1100" b="1">
                <a:solidFill>
                  <a:srgbClr val="D8A930"/>
                </a:solidFill>
                <a:latin typeface="Public Sans"/>
              </a:rPr>
              <a:t>PRECEDENT</a:t>
            </a:r>
          </a:p>
          <a:p>
            <a:pPr algn="l">
              <a:spcBef>
                <a:spcPts val="400"/>
              </a:spcBef>
            </a:pPr>
            <a:r>
              <a:rPr sz="2200" b="1">
                <a:solidFill>
                  <a:srgbClr val="D8A930"/>
                </a:solidFill>
                <a:latin typeface="Libre Baskerville"/>
              </a:rPr>
              <a:t>1986–2004</a:t>
            </a:r>
          </a:p>
          <a:p>
            <a:pPr algn="l">
              <a:spcBef>
                <a:spcPts val="600"/>
              </a:spcBef>
            </a:pPr>
            <a:r>
              <a:rPr sz="1050" b="0">
                <a:solidFill>
                  <a:srgbClr val="BFD3C5"/>
                </a:solidFill>
                <a:latin typeface="Public Sans"/>
              </a:rPr>
              <a:t>LMT levied above 14 mills for at least 19 consecutive years (Township resolutions)</a:t>
            </a:r>
          </a:p>
        </p:txBody>
      </p:sp>
      <p:sp>
        <p:nvSpPr>
          <p:cNvPr id="11" name="Gap strip"/>
          <p:cNvSpPr/>
          <p:nvPr/>
        </p:nvSpPr>
        <p:spPr>
          <a:xfrm>
            <a:off x="822960" y="4672584"/>
            <a:ext cx="10561320" cy="1463040"/>
          </a:xfrm>
          <a:prstGeom prst="roundRect">
            <a:avLst>
              <a:gd name="adj" fmla="val 5000"/>
            </a:avLst>
          </a:prstGeom>
          <a:solidFill>
            <a:srgbClr val="F3E9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Gap text"/>
          <p:cNvSpPr txBox="1"/>
          <p:nvPr/>
        </p:nvSpPr>
        <p:spPr>
          <a:xfrm>
            <a:off x="1024128" y="4764024"/>
            <a:ext cx="10149840" cy="1280160"/>
          </a:xfrm>
          <a:prstGeom prst="rect">
            <a:avLst/>
          </a:prstGeom>
          <a:noFill/>
        </p:spPr>
        <p:txBody>
          <a:bodyPr wrap="square" lIns="0" tIns="0" rIns="0" bIns="0" anchor="ctr">
            <a:noAutofit/>
          </a:bodyPr>
          <a:lstStyle/>
          <a:p>
            <a:pPr algn="l"/>
            <a:r>
              <a:rPr sz="1200" b="1">
                <a:solidFill>
                  <a:srgbClr val="16281E"/>
                </a:solidFill>
                <a:latin typeface="Public Sans"/>
              </a:rPr>
              <a:t>How it works: </a:t>
            </a:r>
            <a:r>
              <a:rPr sz="1200" b="0">
                <a:solidFill>
                  <a:srgbClr val="16281E"/>
                </a:solidFill>
                <a:latin typeface="Public Sans"/>
              </a:rPr>
              <a:t>the Board petitions the Court of Common Pleas; no referendum is required. The court may grant up to 5 mills, a smaller amount, or deny.</a:t>
            </a:r>
          </a:p>
          <a:p>
            <a:pPr algn="l">
              <a:spcBef>
                <a:spcPts val="500"/>
              </a:spcBef>
            </a:pPr>
            <a:r>
              <a:rPr sz="1200" b="1">
                <a:solidFill>
                  <a:srgbClr val="16281E"/>
                </a:solidFill>
                <a:latin typeface="Public Sans"/>
              </a:rPr>
              <a:t>Timing: </a:t>
            </a:r>
            <a:r>
              <a:rPr sz="1200" b="0">
                <a:solidFill>
                  <a:srgbClr val="16281E"/>
                </a:solidFill>
                <a:latin typeface="Public Sans"/>
              </a:rPr>
              <a:t>the 2027 budget must be adopted by Dec. 31, 2026 (20-day inspection must start by Dec. 11). The statute sets no deadline for the court hearing.</a:t>
            </a:r>
          </a:p>
          <a:p>
            <a:pPr algn="l">
              <a:spcBef>
                <a:spcPts val="500"/>
              </a:spcBef>
            </a:pPr>
            <a:r>
              <a:rPr sz="1200" b="1">
                <a:solidFill>
                  <a:srgbClr val="16281E"/>
                </a:solidFill>
                <a:latin typeface="Public Sans"/>
              </a:rPr>
              <a:t>For the solicitor: </a:t>
            </a:r>
            <a:r>
              <a:rPr sz="1200" b="0">
                <a:solidFill>
                  <a:srgbClr val="16281E"/>
                </a:solidFill>
                <a:latin typeface="Public Sans"/>
              </a:rPr>
              <a:t>Does an order cover one year or continue? Can the hearing occur before Dec. 31? What evidence will the court expect? Is public notice required?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EARNED INCOME TAX</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A 1% EIT is budgeted at $20.0M in 2027, below Keystone's $24.2M estimate</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PA Municipal EIT Fact Sheet (Oct. 14, 2026); 2027 EIT workbook</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6</a:t>
            </a:r>
            <a:endParaRPr lang="en-US" sz="1200" dirty="0"/>
          </a:p>
        </p:txBody>
      </p:sp>
      <p:graphicFrame>
        <p:nvGraphicFramePr>
          <p:cNvPr id="8" name="Taxing room table"/>
          <p:cNvGraphicFramePr>
            <a:graphicFrameLocks noGrp="1"/>
          </p:cNvGraphicFramePr>
          <p:nvPr/>
        </p:nvGraphicFramePr>
        <p:xfrm>
          <a:off x="822960" y="2148840"/>
          <a:ext cx="8321040" cy="2157985"/>
        </p:xfrm>
        <a:graphic>
          <a:graphicData uri="http://schemas.openxmlformats.org/drawingml/2006/table">
            <a:tbl>
              <a:tblPr>
                <a:tableStyleId>{5C22544A-7EE6-4342-B048-85BDC9FD1C3A}</a:tableStyleId>
              </a:tblPr>
              <a:tblGrid>
                <a:gridCol w="3566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965960">
                  <a:extLst>
                    <a:ext uri="{9D8B030D-6E8A-4147-A177-3AD203B41FA5}">
                      <a16:colId xmlns:a16="http://schemas.microsoft.com/office/drawing/2014/main" val="20003"/>
                    </a:ext>
                  </a:extLst>
                </a:gridCol>
              </a:tblGrid>
              <a:tr h="431597">
                <a:tc>
                  <a:txBody>
                    <a:bodyPr/>
                    <a:lstStyle/>
                    <a:p>
                      <a:pPr algn="l"/>
                      <a:r>
                        <a:rPr sz="1300" b="1">
                          <a:solidFill>
                            <a:srgbClr val="F5F4EC"/>
                          </a:solidFill>
                          <a:latin typeface="Public Sans"/>
                        </a:rPr>
                        <a:t>LMT resident who works in…</a:t>
                      </a:r>
                    </a:p>
                  </a:txBody>
                  <a:tcPr marL="73152" marR="73152" marT="36576" marB="36576" anchor="ctr">
                    <a:solidFill>
                      <a:srgbClr val="143D29"/>
                    </a:solidFill>
                  </a:tcPr>
                </a:tc>
                <a:tc>
                  <a:txBody>
                    <a:bodyPr/>
                    <a:lstStyle/>
                    <a:p>
                      <a:pPr algn="r"/>
                      <a:r>
                        <a:rPr sz="1300" b="1">
                          <a:solidFill>
                            <a:srgbClr val="F5F4EC"/>
                          </a:solidFill>
                          <a:latin typeface="Public Sans"/>
                        </a:rPr>
                        <a:t>Withheld now</a:t>
                      </a:r>
                    </a:p>
                  </a:txBody>
                  <a:tcPr marL="73152" marR="73152" marT="36576" marB="36576" anchor="ctr">
                    <a:solidFill>
                      <a:srgbClr val="143D29"/>
                    </a:solidFill>
                  </a:tcPr>
                </a:tc>
                <a:tc>
                  <a:txBody>
                    <a:bodyPr/>
                    <a:lstStyle/>
                    <a:p>
                      <a:pPr algn="r"/>
                      <a:r>
                        <a:rPr sz="1300" b="1">
                          <a:solidFill>
                            <a:srgbClr val="F5F4EC"/>
                          </a:solidFill>
                          <a:latin typeface="Public Sans"/>
                        </a:rPr>
                        <a:t>With LMT EIT</a:t>
                      </a:r>
                    </a:p>
                  </a:txBody>
                  <a:tcPr marL="73152" marR="73152" marT="36576" marB="36576" anchor="ctr">
                    <a:solidFill>
                      <a:srgbClr val="143D29"/>
                    </a:solidFill>
                  </a:tcPr>
                </a:tc>
                <a:tc>
                  <a:txBody>
                    <a:bodyPr/>
                    <a:lstStyle/>
                    <a:p>
                      <a:pPr algn="r"/>
                      <a:r>
                        <a:rPr sz="1300" b="1">
                          <a:solidFill>
                            <a:srgbClr val="F5F4EC"/>
                          </a:solidFill>
                          <a:latin typeface="Public Sans"/>
                        </a:rPr>
                        <a:t>Change</a:t>
                      </a:r>
                    </a:p>
                  </a:txBody>
                  <a:tcPr marL="73152" marR="73152" marT="36576" marB="36576" anchor="ctr">
                    <a:solidFill>
                      <a:srgbClr val="143D29"/>
                    </a:solidFill>
                  </a:tcPr>
                </a:tc>
                <a:extLst>
                  <a:ext uri="{0D108BD9-81ED-4DB2-BD59-A6C34878D82A}">
                    <a16:rowId xmlns:a16="http://schemas.microsoft.com/office/drawing/2014/main" val="10000"/>
                  </a:ext>
                </a:extLst>
              </a:tr>
              <a:tr h="431597">
                <a:tc>
                  <a:txBody>
                    <a:bodyPr/>
                    <a:lstStyle/>
                    <a:p>
                      <a:pPr algn="l"/>
                      <a:r>
                        <a:rPr sz="1300">
                          <a:solidFill>
                            <a:srgbClr val="16281E"/>
                          </a:solidFill>
                          <a:latin typeface="Public Sans"/>
                        </a:rPr>
                        <a:t>Work location with a 1% EIT</a:t>
                      </a:r>
                    </a:p>
                  </a:txBody>
                  <a:tcPr marL="73152" marR="73152" marT="36576" marB="36576" anchor="ctr">
                    <a:solidFill>
                      <a:srgbClr val="FCFBF6"/>
                    </a:solidFill>
                  </a:tcPr>
                </a:tc>
                <a:tc>
                  <a:txBody>
                    <a:bodyPr/>
                    <a:lstStyle/>
                    <a:p>
                      <a:pPr algn="r"/>
                      <a:r>
                        <a:rPr sz="1300">
                          <a:solidFill>
                            <a:srgbClr val="16281E"/>
                          </a:solidFill>
                          <a:latin typeface="Public Sans"/>
                        </a:rPr>
                        <a:t>1% there</a:t>
                      </a:r>
                    </a:p>
                  </a:txBody>
                  <a:tcPr marL="73152" marR="73152" marT="36576" marB="36576" anchor="ctr">
                    <a:solidFill>
                      <a:srgbClr val="FCFBF6"/>
                    </a:solidFill>
                  </a:tcPr>
                </a:tc>
                <a:tc>
                  <a:txBody>
                    <a:bodyPr/>
                    <a:lstStyle/>
                    <a:p>
                      <a:pPr algn="r"/>
                      <a:r>
                        <a:rPr sz="1300">
                          <a:solidFill>
                            <a:srgbClr val="16281E"/>
                          </a:solidFill>
                          <a:latin typeface="Public Sans"/>
                        </a:rPr>
                        <a:t>1% to LMT</a:t>
                      </a:r>
                    </a:p>
                  </a:txBody>
                  <a:tcPr marL="73152" marR="73152" marT="36576" marB="36576" anchor="ctr">
                    <a:solidFill>
                      <a:srgbClr val="FCFBF6"/>
                    </a:solidFill>
                  </a:tcPr>
                </a:tc>
                <a:tc>
                  <a:txBody>
                    <a:bodyPr/>
                    <a:lstStyle/>
                    <a:p>
                      <a:pPr algn="r"/>
                      <a:r>
                        <a:rPr sz="1300">
                          <a:solidFill>
                            <a:srgbClr val="16281E"/>
                          </a:solidFill>
                          <a:latin typeface="Public Sans"/>
                        </a:rPr>
                        <a:t>None</a:t>
                      </a:r>
                    </a:p>
                  </a:txBody>
                  <a:tcPr marL="73152" marR="73152" marT="36576" marB="36576" anchor="ctr">
                    <a:solidFill>
                      <a:srgbClr val="FCFBF6"/>
                    </a:solidFill>
                  </a:tcPr>
                </a:tc>
                <a:extLst>
                  <a:ext uri="{0D108BD9-81ED-4DB2-BD59-A6C34878D82A}">
                    <a16:rowId xmlns:a16="http://schemas.microsoft.com/office/drawing/2014/main" val="10001"/>
                  </a:ext>
                </a:extLst>
              </a:tr>
              <a:tr h="431597">
                <a:tc>
                  <a:txBody>
                    <a:bodyPr/>
                    <a:lstStyle/>
                    <a:p>
                      <a:pPr algn="l"/>
                      <a:r>
                        <a:rPr sz="1300">
                          <a:solidFill>
                            <a:srgbClr val="16281E"/>
                          </a:solidFill>
                          <a:latin typeface="Public Sans"/>
                        </a:rPr>
                        <a:t>Work location with a 0.5% EIT</a:t>
                      </a:r>
                    </a:p>
                  </a:txBody>
                  <a:tcPr marL="73152" marR="73152" marT="36576" marB="36576" anchor="ctr">
                    <a:solidFill>
                      <a:srgbClr val="F5F4EC"/>
                    </a:solidFill>
                  </a:tcPr>
                </a:tc>
                <a:tc>
                  <a:txBody>
                    <a:bodyPr/>
                    <a:lstStyle/>
                    <a:p>
                      <a:pPr algn="r"/>
                      <a:r>
                        <a:rPr sz="1300">
                          <a:solidFill>
                            <a:srgbClr val="16281E"/>
                          </a:solidFill>
                          <a:latin typeface="Public Sans"/>
                        </a:rPr>
                        <a:t>0.5% there</a:t>
                      </a:r>
                    </a:p>
                  </a:txBody>
                  <a:tcPr marL="73152" marR="73152" marT="36576" marB="36576" anchor="ctr">
                    <a:solidFill>
                      <a:srgbClr val="F5F4EC"/>
                    </a:solidFill>
                  </a:tcPr>
                </a:tc>
                <a:tc>
                  <a:txBody>
                    <a:bodyPr/>
                    <a:lstStyle/>
                    <a:p>
                      <a:pPr algn="r"/>
                      <a:r>
                        <a:rPr sz="1300">
                          <a:solidFill>
                            <a:srgbClr val="16281E"/>
                          </a:solidFill>
                          <a:latin typeface="Public Sans"/>
                        </a:rPr>
                        <a:t>1% to LMT</a:t>
                      </a:r>
                    </a:p>
                  </a:txBody>
                  <a:tcPr marL="73152" marR="73152" marT="36576" marB="36576" anchor="ctr">
                    <a:solidFill>
                      <a:srgbClr val="F5F4EC"/>
                    </a:solidFill>
                  </a:tcPr>
                </a:tc>
                <a:tc>
                  <a:txBody>
                    <a:bodyPr/>
                    <a:lstStyle/>
                    <a:p>
                      <a:pPr algn="r"/>
                      <a:r>
                        <a:rPr sz="1300">
                          <a:solidFill>
                            <a:srgbClr val="16281E"/>
                          </a:solidFill>
                          <a:latin typeface="Public Sans"/>
                        </a:rPr>
                        <a:t>+0.5%</a:t>
                      </a:r>
                    </a:p>
                  </a:txBody>
                  <a:tcPr marL="73152" marR="73152" marT="36576" marB="36576" anchor="ctr">
                    <a:solidFill>
                      <a:srgbClr val="F5F4EC"/>
                    </a:solidFill>
                  </a:tcPr>
                </a:tc>
                <a:extLst>
                  <a:ext uri="{0D108BD9-81ED-4DB2-BD59-A6C34878D82A}">
                    <a16:rowId xmlns:a16="http://schemas.microsoft.com/office/drawing/2014/main" val="10002"/>
                  </a:ext>
                </a:extLst>
              </a:tr>
              <a:tr h="431597">
                <a:tc>
                  <a:txBody>
                    <a:bodyPr/>
                    <a:lstStyle/>
                    <a:p>
                      <a:pPr algn="l"/>
                      <a:r>
                        <a:rPr sz="1300">
                          <a:solidFill>
                            <a:srgbClr val="16281E"/>
                          </a:solidFill>
                          <a:latin typeface="Public Sans"/>
                        </a:rPr>
                        <a:t>No non-resident EIT, LMT itself, or NJ</a:t>
                      </a:r>
                    </a:p>
                  </a:txBody>
                  <a:tcPr marL="73152" marR="73152" marT="36576" marB="36576" anchor="ctr">
                    <a:solidFill>
                      <a:srgbClr val="F3E9C8"/>
                    </a:solidFill>
                  </a:tcPr>
                </a:tc>
                <a:tc>
                  <a:txBody>
                    <a:bodyPr/>
                    <a:lstStyle/>
                    <a:p>
                      <a:pPr algn="r"/>
                      <a:r>
                        <a:rPr sz="1300">
                          <a:solidFill>
                            <a:srgbClr val="16281E"/>
                          </a:solidFill>
                          <a:latin typeface="Public Sans"/>
                        </a:rPr>
                        <a:t>0%</a:t>
                      </a:r>
                    </a:p>
                  </a:txBody>
                  <a:tcPr marL="73152" marR="73152" marT="36576" marB="36576" anchor="ctr">
                    <a:solidFill>
                      <a:srgbClr val="F3E9C8"/>
                    </a:solidFill>
                  </a:tcPr>
                </a:tc>
                <a:tc>
                  <a:txBody>
                    <a:bodyPr/>
                    <a:lstStyle/>
                    <a:p>
                      <a:pPr algn="r"/>
                      <a:r>
                        <a:rPr sz="1300">
                          <a:solidFill>
                            <a:srgbClr val="16281E"/>
                          </a:solidFill>
                          <a:latin typeface="Public Sans"/>
                        </a:rPr>
                        <a:t>1% to LMT</a:t>
                      </a:r>
                    </a:p>
                  </a:txBody>
                  <a:tcPr marL="73152" marR="73152" marT="36576" marB="36576" anchor="ctr">
                    <a:solidFill>
                      <a:srgbClr val="F3E9C8"/>
                    </a:solidFill>
                  </a:tcPr>
                </a:tc>
                <a:tc>
                  <a:txBody>
                    <a:bodyPr/>
                    <a:lstStyle/>
                    <a:p>
                      <a:pPr algn="r"/>
                      <a:r>
                        <a:rPr sz="1300">
                          <a:solidFill>
                            <a:srgbClr val="16281E"/>
                          </a:solidFill>
                          <a:latin typeface="Public Sans"/>
                        </a:rPr>
                        <a:t>+1%</a:t>
                      </a:r>
                    </a:p>
                  </a:txBody>
                  <a:tcPr marL="73152" marR="73152" marT="36576" marB="36576" anchor="ctr">
                    <a:solidFill>
                      <a:srgbClr val="F3E9C8"/>
                    </a:solidFill>
                  </a:tcPr>
                </a:tc>
                <a:extLst>
                  <a:ext uri="{0D108BD9-81ED-4DB2-BD59-A6C34878D82A}">
                    <a16:rowId xmlns:a16="http://schemas.microsoft.com/office/drawing/2014/main" val="10003"/>
                  </a:ext>
                </a:extLst>
              </a:tr>
              <a:tr h="431597">
                <a:tc>
                  <a:txBody>
                    <a:bodyPr/>
                    <a:lstStyle/>
                    <a:p>
                      <a:pPr algn="l"/>
                      <a:r>
                        <a:rPr sz="1300">
                          <a:solidFill>
                            <a:srgbClr val="16281E"/>
                          </a:solidFill>
                          <a:latin typeface="Public Sans"/>
                        </a:rPr>
                        <a:t>Philadelphia (3.425% Wage Tax)</a:t>
                      </a:r>
                    </a:p>
                  </a:txBody>
                  <a:tcPr marL="73152" marR="73152" marT="36576" marB="36576" anchor="ctr">
                    <a:solidFill>
                      <a:srgbClr val="F3E9C8"/>
                    </a:solidFill>
                  </a:tcPr>
                </a:tc>
                <a:tc>
                  <a:txBody>
                    <a:bodyPr/>
                    <a:lstStyle/>
                    <a:p>
                      <a:pPr algn="r"/>
                      <a:r>
                        <a:rPr sz="1300">
                          <a:solidFill>
                            <a:srgbClr val="16281E"/>
                          </a:solidFill>
                          <a:latin typeface="Public Sans"/>
                        </a:rPr>
                        <a:t>3.425% there</a:t>
                      </a:r>
                    </a:p>
                  </a:txBody>
                  <a:tcPr marL="73152" marR="73152" marT="36576" marB="36576" anchor="ctr">
                    <a:solidFill>
                      <a:srgbClr val="F3E9C8"/>
                    </a:solidFill>
                  </a:tcPr>
                </a:tc>
                <a:tc>
                  <a:txBody>
                    <a:bodyPr/>
                    <a:lstStyle/>
                    <a:p>
                      <a:pPr algn="r"/>
                      <a:r>
                        <a:rPr sz="1300">
                          <a:solidFill>
                            <a:srgbClr val="16281E"/>
                          </a:solidFill>
                          <a:latin typeface="Public Sans"/>
                        </a:rPr>
                        <a:t>Same; $0 to LMT</a:t>
                      </a:r>
                    </a:p>
                  </a:txBody>
                  <a:tcPr marL="73152" marR="73152" marT="36576" marB="36576" anchor="ctr">
                    <a:solidFill>
                      <a:srgbClr val="F3E9C8"/>
                    </a:solidFill>
                  </a:tcPr>
                </a:tc>
                <a:tc>
                  <a:txBody>
                    <a:bodyPr/>
                    <a:lstStyle/>
                    <a:p>
                      <a:pPr algn="r"/>
                      <a:r>
                        <a:rPr sz="1300">
                          <a:solidFill>
                            <a:srgbClr val="16281E"/>
                          </a:solidFill>
                          <a:latin typeface="Public Sans"/>
                        </a:rPr>
                        <a:t>None</a:t>
                      </a:r>
                    </a:p>
                  </a:txBody>
                  <a:tcPr marL="73152" marR="73152" marT="36576" marB="36576" anchor="ctr">
                    <a:solidFill>
                      <a:srgbClr val="F3E9C8"/>
                    </a:solidFill>
                  </a:tcPr>
                </a:tc>
                <a:extLst>
                  <a:ext uri="{0D108BD9-81ED-4DB2-BD59-A6C34878D82A}">
                    <a16:rowId xmlns:a16="http://schemas.microsoft.com/office/drawing/2014/main" val="371869263"/>
                  </a:ext>
                </a:extLst>
              </a:tr>
            </a:tbl>
          </a:graphicData>
        </a:graphic>
      </p:graphicFrame>
      <p:sp>
        <p:nvSpPr>
          <p:cNvPr id="9" name="Mill panel"/>
          <p:cNvSpPr/>
          <p:nvPr/>
        </p:nvSpPr>
        <p:spPr>
          <a:xfrm>
            <a:off x="9372600" y="2148840"/>
            <a:ext cx="2011680" cy="2157984"/>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Mill text"/>
          <p:cNvSpPr txBox="1"/>
          <p:nvPr/>
        </p:nvSpPr>
        <p:spPr>
          <a:xfrm>
            <a:off x="9528048" y="2286000"/>
            <a:ext cx="1737360" cy="1920240"/>
          </a:xfrm>
          <a:prstGeom prst="rect">
            <a:avLst/>
          </a:prstGeom>
          <a:noFill/>
        </p:spPr>
        <p:txBody>
          <a:bodyPr wrap="square" lIns="0" tIns="0" rIns="0" bIns="0" anchor="t">
            <a:noAutofit/>
          </a:bodyPr>
          <a:lstStyle/>
          <a:p>
            <a:pPr algn="l"/>
            <a:r>
              <a:rPr sz="1100" b="1">
                <a:solidFill>
                  <a:srgbClr val="D8A930"/>
                </a:solidFill>
                <a:latin typeface="Public Sans"/>
              </a:rPr>
              <a:t>BUCKS COUNTY, 2027</a:t>
            </a:r>
          </a:p>
          <a:p>
            <a:pPr algn="l">
              <a:spcBef>
                <a:spcPts val="400"/>
              </a:spcBef>
            </a:pPr>
            <a:r>
              <a:rPr sz="2200" b="1">
                <a:solidFill>
                  <a:srgbClr val="D8A930"/>
                </a:solidFill>
                <a:latin typeface="Libre Baskerville"/>
              </a:rPr>
              <a:t>2 of 54</a:t>
            </a:r>
          </a:p>
          <a:p>
            <a:pPr algn="l">
              <a:spcBef>
                <a:spcPts val="600"/>
              </a:spcBef>
            </a:pPr>
            <a:r>
              <a:rPr sz="1050" b="0">
                <a:solidFill>
                  <a:srgbClr val="BFD3C5"/>
                </a:solidFill>
                <a:latin typeface="Public Sans"/>
              </a:rPr>
              <a:t>municipalities without an EIT: Lower Makefield and Bristol Borough</a:t>
            </a:r>
          </a:p>
        </p:txBody>
      </p:sp>
      <p:sp>
        <p:nvSpPr>
          <p:cNvPr id="11" name="Gap strip"/>
          <p:cNvSpPr/>
          <p:nvPr/>
        </p:nvSpPr>
        <p:spPr>
          <a:xfrm>
            <a:off x="822960" y="4526280"/>
            <a:ext cx="10561320" cy="1463040"/>
          </a:xfrm>
          <a:prstGeom prst="roundRect">
            <a:avLst>
              <a:gd name="adj" fmla="val 5000"/>
            </a:avLst>
          </a:prstGeom>
          <a:solidFill>
            <a:srgbClr val="F3E9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Gap text"/>
          <p:cNvSpPr txBox="1"/>
          <p:nvPr/>
        </p:nvSpPr>
        <p:spPr>
          <a:xfrm>
            <a:off x="1024128" y="4617720"/>
            <a:ext cx="10149840" cy="1280160"/>
          </a:xfrm>
          <a:prstGeom prst="rect">
            <a:avLst/>
          </a:prstGeom>
          <a:noFill/>
        </p:spPr>
        <p:txBody>
          <a:bodyPr wrap="square" lIns="0" tIns="0" rIns="0" bIns="0" anchor="ctr">
            <a:noAutofit/>
          </a:bodyPr>
          <a:lstStyle/>
          <a:p>
            <a:pPr algn="l"/>
            <a:r>
              <a:rPr sz="1200" b="1">
                <a:solidFill>
                  <a:srgbClr val="16281E"/>
                </a:solidFill>
                <a:latin typeface="Public Sans"/>
              </a:rPr>
              <a:t>Budget: </a:t>
            </a:r>
            <a:r>
              <a:rPr sz="1200" b="0">
                <a:solidFill>
                  <a:srgbClr val="16281E"/>
                </a:solidFill>
                <a:latin typeface="Public Sans"/>
              </a:rPr>
              <a:t>$20.0M at 1% in 2027; from 2028, 0.5% ($10.3M, growing 3% a year) in case Pennsbury SD levies the other 0.5%. If it does not, about $10.3M–$10.9M a year more in 2028–2030.</a:t>
            </a:r>
          </a:p>
          <a:p>
            <a:pPr algn="l">
              <a:spcBef>
                <a:spcPts val="500"/>
              </a:spcBef>
            </a:pPr>
            <a:r>
              <a:rPr sz="1200" b="1">
                <a:solidFill>
                  <a:srgbClr val="16281E"/>
                </a:solidFill>
                <a:latin typeface="Public Sans"/>
              </a:rPr>
              <a:t>Already paid elsewhere: </a:t>
            </a:r>
            <a:r>
              <a:rPr sz="1200" b="0">
                <a:solidFill>
                  <a:srgbClr val="16281E"/>
                </a:solidFill>
                <a:latin typeface="Public Sans"/>
              </a:rPr>
              <a:t>7,141 residents (about 32%) pay about $3.87M a year where they work; that would go to LMT instead, at no added cost up to the work location's rate.</a:t>
            </a:r>
          </a:p>
          <a:p>
            <a:pPr algn="l">
              <a:spcBef>
                <a:spcPts val="500"/>
              </a:spcBef>
            </a:pPr>
            <a:r>
              <a:rPr sz="1200" b="1">
                <a:solidFill>
                  <a:srgbClr val="16281E"/>
                </a:solidFill>
                <a:latin typeface="Public Sans"/>
              </a:rPr>
              <a:t>Taxed: </a:t>
            </a:r>
            <a:r>
              <a:rPr sz="1200" b="0">
                <a:solidFill>
                  <a:srgbClr val="16281E"/>
                </a:solidFill>
                <a:latin typeface="Public Sans"/>
              </a:rPr>
              <a:t>wages and net business profits. Not taxed: Social Security, most retirement income, interest, dividends, capital gains. Rate cap: 1% combined with the school district.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BACKGROUND</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Townships are second class by default; first class is a status a township chooses</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PML – PSATC overview; PSATC; DCED; Keystone Municipal Solutions</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7</a:t>
            </a:r>
            <a:endParaRPr lang="en-US" sz="1200" dirty="0"/>
          </a:p>
        </p:txBody>
      </p:sp>
      <p:graphicFrame>
        <p:nvGraphicFramePr>
          <p:cNvPr id="8" name="Class background table"/>
          <p:cNvGraphicFramePr>
            <a:graphicFrameLocks noGrp="1"/>
          </p:cNvGraphicFramePr>
          <p:nvPr/>
        </p:nvGraphicFramePr>
        <p:xfrm>
          <a:off x="822960" y="2103120"/>
          <a:ext cx="10561320" cy="2578608"/>
        </p:xfrm>
        <a:graphic>
          <a:graphicData uri="http://schemas.openxmlformats.org/drawingml/2006/table">
            <a:tbl>
              <a:tblPr>
                <a:tableStyleId>{5C22544A-7EE6-4342-B048-85BDC9FD1C3A}</a:tableStyleId>
              </a:tblPr>
              <a:tblGrid>
                <a:gridCol w="2194560">
                  <a:extLst>
                    <a:ext uri="{9D8B030D-6E8A-4147-A177-3AD203B41FA5}">
                      <a16:colId xmlns:a16="http://schemas.microsoft.com/office/drawing/2014/main" val="20000"/>
                    </a:ext>
                  </a:extLst>
                </a:gridCol>
                <a:gridCol w="416052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384048">
                <a:tc>
                  <a:txBody>
                    <a:bodyPr/>
                    <a:lstStyle/>
                    <a:p>
                      <a:pPr algn="l"/>
                      <a:endParaRPr/>
                    </a:p>
                  </a:txBody>
                  <a:tcPr marL="73152" marR="73152" marT="36576" marB="36576" anchor="ctr">
                    <a:solidFill>
                      <a:srgbClr val="143D29"/>
                    </a:solidFill>
                  </a:tcPr>
                </a:tc>
                <a:tc>
                  <a:txBody>
                    <a:bodyPr/>
                    <a:lstStyle/>
                    <a:p>
                      <a:pPr algn="l"/>
                      <a:r>
                        <a:rPr sz="1200" b="1">
                          <a:solidFill>
                            <a:srgbClr val="F5F4EC"/>
                          </a:solidFill>
                          <a:latin typeface="Public Sans"/>
                        </a:rPr>
                        <a:t>First class</a:t>
                      </a:r>
                    </a:p>
                  </a:txBody>
                  <a:tcPr marL="73152" marR="73152" marT="36576" marB="36576" anchor="ctr">
                    <a:solidFill>
                      <a:srgbClr val="143D29"/>
                    </a:solidFill>
                  </a:tcPr>
                </a:tc>
                <a:tc>
                  <a:txBody>
                    <a:bodyPr/>
                    <a:lstStyle/>
                    <a:p>
                      <a:pPr algn="l"/>
                      <a:r>
                        <a:rPr sz="1200" b="1">
                          <a:solidFill>
                            <a:srgbClr val="F5F4EC"/>
                          </a:solidFill>
                          <a:latin typeface="Public Sans"/>
                        </a:rPr>
                        <a:t>Second class</a:t>
                      </a:r>
                    </a:p>
                  </a:txBody>
                  <a:tcPr marL="73152" marR="73152" marT="36576" marB="36576" anchor="ctr">
                    <a:solidFill>
                      <a:srgbClr val="143D29"/>
                    </a:solidFill>
                  </a:tcPr>
                </a:tc>
                <a:extLst>
                  <a:ext uri="{0D108BD9-81ED-4DB2-BD59-A6C34878D82A}">
                    <a16:rowId xmlns:a16="http://schemas.microsoft.com/office/drawing/2014/main" val="10000"/>
                  </a:ext>
                </a:extLst>
              </a:tr>
              <a:tr h="548640">
                <a:tc>
                  <a:txBody>
                    <a:bodyPr/>
                    <a:lstStyle/>
                    <a:p>
                      <a:pPr algn="l"/>
                      <a:r>
                        <a:rPr sz="1200" b="1">
                          <a:solidFill>
                            <a:srgbClr val="16281E"/>
                          </a:solidFill>
                          <a:latin typeface="Public Sans"/>
                        </a:rPr>
                        <a:t>Number in Pennsylvania</a:t>
                      </a:r>
                    </a:p>
                  </a:txBody>
                  <a:tcPr marL="73152" marR="73152" marT="36576" marB="36576" anchor="ctr">
                    <a:solidFill>
                      <a:srgbClr val="FCFBF6"/>
                    </a:solidFill>
                  </a:tcPr>
                </a:tc>
                <a:tc>
                  <a:txBody>
                    <a:bodyPr/>
                    <a:lstStyle/>
                    <a:p>
                      <a:pPr algn="l"/>
                      <a:r>
                        <a:rPr sz="1200" b="1">
                          <a:solidFill>
                            <a:srgbClr val="16281E"/>
                          </a:solidFill>
                          <a:latin typeface="Public Sans"/>
                        </a:rPr>
                        <a:t>93</a:t>
                      </a:r>
                    </a:p>
                  </a:txBody>
                  <a:tcPr marL="73152" marR="73152" marT="36576" marB="36576" anchor="ctr">
                    <a:solidFill>
                      <a:srgbClr val="FCFBF6"/>
                    </a:solidFill>
                  </a:tcPr>
                </a:tc>
                <a:tc>
                  <a:txBody>
                    <a:bodyPr/>
                    <a:lstStyle/>
                    <a:p>
                      <a:pPr algn="l"/>
                      <a:r>
                        <a:rPr sz="1200" b="1">
                          <a:solidFill>
                            <a:srgbClr val="16281E"/>
                          </a:solidFill>
                          <a:latin typeface="Public Sans"/>
                        </a:rPr>
                        <a:t>1,454</a:t>
                      </a:r>
                    </a:p>
                  </a:txBody>
                  <a:tcPr marL="73152" marR="73152" marT="36576" marB="36576" anchor="ctr">
                    <a:solidFill>
                      <a:srgbClr val="FCFBF6"/>
                    </a:solidFill>
                  </a:tcPr>
                </a:tc>
                <a:extLst>
                  <a:ext uri="{0D108BD9-81ED-4DB2-BD59-A6C34878D82A}">
                    <a16:rowId xmlns:a16="http://schemas.microsoft.com/office/drawing/2014/main" val="10001"/>
                  </a:ext>
                </a:extLst>
              </a:tr>
              <a:tr h="548640">
                <a:tc>
                  <a:txBody>
                    <a:bodyPr/>
                    <a:lstStyle/>
                    <a:p>
                      <a:pPr algn="l"/>
                      <a:r>
                        <a:rPr sz="1200">
                          <a:solidFill>
                            <a:srgbClr val="16281E"/>
                          </a:solidFill>
                          <a:latin typeface="Public Sans"/>
                        </a:rPr>
                        <a:t>Typical setting</a:t>
                      </a:r>
                    </a:p>
                  </a:txBody>
                  <a:tcPr marL="73152" marR="73152" marT="36576" marB="36576" anchor="ctr">
                    <a:solidFill>
                      <a:srgbClr val="F5F4EC"/>
                    </a:solidFill>
                  </a:tcPr>
                </a:tc>
                <a:tc>
                  <a:txBody>
                    <a:bodyPr/>
                    <a:lstStyle/>
                    <a:p>
                      <a:pPr algn="l"/>
                      <a:r>
                        <a:rPr sz="1200">
                          <a:solidFill>
                            <a:srgbClr val="16281E"/>
                          </a:solidFill>
                          <a:latin typeface="Public Sans"/>
                        </a:rPr>
                        <a:t>The suburban "urban ring" around cities; higher density and more complex service needs</a:t>
                      </a:r>
                    </a:p>
                  </a:txBody>
                  <a:tcPr marL="73152" marR="73152" marT="36576" marB="36576" anchor="ctr">
                    <a:solidFill>
                      <a:srgbClr val="F5F4EC"/>
                    </a:solidFill>
                  </a:tcPr>
                </a:tc>
                <a:tc>
                  <a:txBody>
                    <a:bodyPr/>
                    <a:lstStyle/>
                    <a:p>
                      <a:pPr algn="l"/>
                      <a:r>
                        <a:rPr sz="1200">
                          <a:solidFill>
                            <a:srgbClr val="16281E"/>
                          </a:solidFill>
                          <a:latin typeface="Public Sans"/>
                        </a:rPr>
                        <a:t>Generally rural or less dense, though many dense suburban townships are also second class</a:t>
                      </a:r>
                    </a:p>
                  </a:txBody>
                  <a:tcPr marL="73152" marR="73152" marT="36576" marB="36576" anchor="ctr">
                    <a:solidFill>
                      <a:srgbClr val="F5F4EC"/>
                    </a:solidFill>
                  </a:tcPr>
                </a:tc>
                <a:extLst>
                  <a:ext uri="{0D108BD9-81ED-4DB2-BD59-A6C34878D82A}">
                    <a16:rowId xmlns:a16="http://schemas.microsoft.com/office/drawing/2014/main" val="10002"/>
                  </a:ext>
                </a:extLst>
              </a:tr>
              <a:tr h="548640">
                <a:tc>
                  <a:txBody>
                    <a:bodyPr/>
                    <a:lstStyle/>
                    <a:p>
                      <a:pPr algn="l"/>
                      <a:r>
                        <a:rPr sz="1200">
                          <a:solidFill>
                            <a:srgbClr val="16281E"/>
                          </a:solidFill>
                          <a:latin typeface="Public Sans"/>
                        </a:rPr>
                        <a:t>Governing body</a:t>
                      </a:r>
                    </a:p>
                  </a:txBody>
                  <a:tcPr marL="73152" marR="73152" marT="36576" marB="36576" anchor="ctr">
                    <a:solidFill>
                      <a:srgbClr val="FCFBF6"/>
                    </a:solidFill>
                  </a:tcPr>
                </a:tc>
                <a:tc>
                  <a:txBody>
                    <a:bodyPr/>
                    <a:lstStyle/>
                    <a:p>
                      <a:pPr algn="l"/>
                      <a:r>
                        <a:rPr sz="1200">
                          <a:solidFill>
                            <a:srgbClr val="16281E"/>
                          </a:solidFill>
                          <a:latin typeface="Public Sans"/>
                        </a:rPr>
                        <a:t>Board of commissioners</a:t>
                      </a:r>
                    </a:p>
                  </a:txBody>
                  <a:tcPr marL="73152" marR="73152" marT="36576" marB="36576" anchor="ctr">
                    <a:solidFill>
                      <a:srgbClr val="FCFBF6"/>
                    </a:solidFill>
                  </a:tcPr>
                </a:tc>
                <a:tc>
                  <a:txBody>
                    <a:bodyPr/>
                    <a:lstStyle/>
                    <a:p>
                      <a:pPr algn="l"/>
                      <a:r>
                        <a:rPr sz="1200">
                          <a:solidFill>
                            <a:srgbClr val="16281E"/>
                          </a:solidFill>
                          <a:latin typeface="Public Sans"/>
                        </a:rPr>
                        <a:t>Board of supervisors</a:t>
                      </a:r>
                    </a:p>
                  </a:txBody>
                  <a:tcPr marL="73152" marR="73152" marT="36576" marB="36576" anchor="ctr">
                    <a:solidFill>
                      <a:srgbClr val="FCFBF6"/>
                    </a:solidFill>
                  </a:tcPr>
                </a:tc>
                <a:extLst>
                  <a:ext uri="{0D108BD9-81ED-4DB2-BD59-A6C34878D82A}">
                    <a16:rowId xmlns:a16="http://schemas.microsoft.com/office/drawing/2014/main" val="10003"/>
                  </a:ext>
                </a:extLst>
              </a:tr>
              <a:tr h="548640">
                <a:tc>
                  <a:txBody>
                    <a:bodyPr/>
                    <a:lstStyle/>
                    <a:p>
                      <a:pPr algn="l"/>
                      <a:r>
                        <a:rPr sz="1200">
                          <a:solidFill>
                            <a:srgbClr val="16281E"/>
                          </a:solidFill>
                          <a:latin typeface="Public Sans"/>
                        </a:rPr>
                        <a:t>Typical services</a:t>
                      </a:r>
                    </a:p>
                  </a:txBody>
                  <a:tcPr marL="73152" marR="73152" marT="36576" marB="36576" anchor="ctr">
                    <a:solidFill>
                      <a:srgbClr val="F5F4EC"/>
                    </a:solidFill>
                  </a:tcPr>
                </a:tc>
                <a:tc>
                  <a:txBody>
                    <a:bodyPr/>
                    <a:lstStyle/>
                    <a:p>
                      <a:pPr algn="l"/>
                      <a:r>
                        <a:rPr sz="1200">
                          <a:solidFill>
                            <a:srgbClr val="16281E"/>
                          </a:solidFill>
                          <a:latin typeface="Public Sans"/>
                        </a:rPr>
                        <a:t>Often larger budgets and more departments, such as full-time public works and a local police force</a:t>
                      </a:r>
                    </a:p>
                  </a:txBody>
                  <a:tcPr marL="73152" marR="73152" marT="36576" marB="36576" anchor="ctr">
                    <a:solidFill>
                      <a:srgbClr val="F5F4EC"/>
                    </a:solidFill>
                  </a:tcPr>
                </a:tc>
                <a:tc>
                  <a:txBody>
                    <a:bodyPr/>
                    <a:lstStyle/>
                    <a:p>
                      <a:pPr algn="l"/>
                      <a:r>
                        <a:rPr sz="1200">
                          <a:solidFill>
                            <a:srgbClr val="16281E"/>
                          </a:solidFill>
                          <a:latin typeface="Public Sans"/>
                        </a:rPr>
                        <a:t>From part-time staff or regional partnerships in smaller townships to full-time departments in larger ones</a:t>
                      </a:r>
                    </a:p>
                  </a:txBody>
                  <a:tcPr marL="73152" marR="73152" marT="36576" marB="36576" anchor="ctr">
                    <a:solidFill>
                      <a:srgbClr val="F5F4EC"/>
                    </a:solidFill>
                  </a:tcPr>
                </a:tc>
                <a:extLst>
                  <a:ext uri="{0D108BD9-81ED-4DB2-BD59-A6C34878D82A}">
                    <a16:rowId xmlns:a16="http://schemas.microsoft.com/office/drawing/2014/main" val="10004"/>
                  </a:ext>
                </a:extLst>
              </a:tr>
            </a:tbl>
          </a:graphicData>
        </a:graphic>
      </p:graphicFrame>
      <p:sp>
        <p:nvSpPr>
          <p:cNvPr id="9" name="Background strip"/>
          <p:cNvSpPr/>
          <p:nvPr/>
        </p:nvSpPr>
        <p:spPr>
          <a:xfrm>
            <a:off x="822960" y="4800600"/>
            <a:ext cx="10561320" cy="1188720"/>
          </a:xfrm>
          <a:prstGeom prst="roundRect">
            <a:avLst>
              <a:gd name="adj" fmla="val 5000"/>
            </a:avLst>
          </a:prstGeom>
          <a:solidFill>
            <a:srgbClr val="F3E9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Background text"/>
          <p:cNvSpPr txBox="1"/>
          <p:nvPr/>
        </p:nvSpPr>
        <p:spPr>
          <a:xfrm>
            <a:off x="1024128" y="4873752"/>
            <a:ext cx="10149840" cy="1042415"/>
          </a:xfrm>
          <a:prstGeom prst="rect">
            <a:avLst/>
          </a:prstGeom>
          <a:noFill/>
        </p:spPr>
        <p:txBody>
          <a:bodyPr wrap="square" lIns="0" tIns="0" rIns="0" bIns="0" anchor="ctr">
            <a:noAutofit/>
          </a:bodyPr>
          <a:lstStyle/>
          <a:p>
            <a:pPr algn="l"/>
            <a:r>
              <a:rPr sz="1200" b="1">
                <a:solidFill>
                  <a:srgbClr val="16281E"/>
                </a:solidFill>
                <a:latin typeface="Public Sans"/>
              </a:rPr>
              <a:t>Qualifying: </a:t>
            </a:r>
            <a:r>
              <a:rPr sz="1200" b="0">
                <a:solidFill>
                  <a:srgbClr val="16281E"/>
                </a:solidFill>
                <a:latin typeface="Public Sans"/>
              </a:rPr>
              <a:t>at least 300 people per square mile, then approval by residents in a referendum. Both classes provide essential services; the class sets structure and tax limits, not size or level of service.</a:t>
            </a:r>
          </a:p>
          <a:p>
            <a:pPr algn="l">
              <a:spcBef>
                <a:spcPts val="500"/>
              </a:spcBef>
            </a:pPr>
            <a:r>
              <a:rPr sz="1200" b="1">
                <a:solidFill>
                  <a:srgbClr val="16281E"/>
                </a:solidFill>
                <a:latin typeface="Public Sans"/>
              </a:rPr>
              <a:t>Lower Makefield: </a:t>
            </a:r>
            <a:r>
              <a:rPr sz="1200" b="0">
                <a:solidFill>
                  <a:srgbClr val="16281E"/>
                </a:solidFill>
                <a:latin typeface="Public Sans"/>
              </a:rPr>
              <a:t>meets the density threshold and, as a second class township, already runs its own police department and full-time public works. Conversion would not by itself change which services the township provides.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HOW LOWER MAKEFIELD COMPARES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Size alone does not separate the two classes; LMT is the 10th-largest second class township</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2020 Census (table P1); PSATC list of first class townships, 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8</a:t>
            </a:r>
            <a:endParaRPr lang="en-US" sz="1200" dirty="0"/>
          </a:p>
        </p:txBody>
      </p:sp>
      <p:graphicFrame>
        <p:nvGraphicFramePr>
          <p:cNvPr id="8" name="Population threshold table"/>
          <p:cNvGraphicFramePr>
            <a:graphicFrameLocks noGrp="1"/>
          </p:cNvGraphicFramePr>
          <p:nvPr/>
        </p:nvGraphicFramePr>
        <p:xfrm>
          <a:off x="822960" y="2103120"/>
          <a:ext cx="6035040" cy="1783080"/>
        </p:xfrm>
        <a:graphic>
          <a:graphicData uri="http://schemas.openxmlformats.org/drawingml/2006/table">
            <a:tbl>
              <a:tblPr>
                <a:tableStyleId>{5C22544A-7EE6-4342-B048-85BDC9FD1C3A}</a:tableStyleId>
              </a:tblPr>
              <a:tblGrid>
                <a:gridCol w="292608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411480">
                <a:tc>
                  <a:txBody>
                    <a:bodyPr/>
                    <a:lstStyle/>
                    <a:p>
                      <a:pPr algn="l"/>
                      <a:r>
                        <a:rPr sz="1300" b="1">
                          <a:solidFill>
                            <a:srgbClr val="F5F4EC"/>
                          </a:solidFill>
                          <a:latin typeface="Public Sans"/>
                        </a:rPr>
                        <a:t>Townships with at least…</a:t>
                      </a:r>
                    </a:p>
                  </a:txBody>
                  <a:tcPr marL="73152" marR="73152" marT="36576" marB="36576" anchor="ctr">
                    <a:solidFill>
                      <a:srgbClr val="143D29"/>
                    </a:solidFill>
                  </a:tcPr>
                </a:tc>
                <a:tc>
                  <a:txBody>
                    <a:bodyPr/>
                    <a:lstStyle/>
                    <a:p>
                      <a:pPr algn="r"/>
                      <a:r>
                        <a:rPr sz="1300" b="1">
                          <a:solidFill>
                            <a:srgbClr val="F5F4EC"/>
                          </a:solidFill>
                          <a:latin typeface="Public Sans"/>
                        </a:rPr>
                        <a:t>First class</a:t>
                      </a:r>
                    </a:p>
                  </a:txBody>
                  <a:tcPr marL="73152" marR="73152" marT="36576" marB="36576" anchor="ctr">
                    <a:solidFill>
                      <a:srgbClr val="143D29"/>
                    </a:solidFill>
                  </a:tcPr>
                </a:tc>
                <a:tc>
                  <a:txBody>
                    <a:bodyPr/>
                    <a:lstStyle/>
                    <a:p>
                      <a:pPr algn="r"/>
                      <a:r>
                        <a:rPr sz="1300" b="1">
                          <a:solidFill>
                            <a:srgbClr val="F5F4EC"/>
                          </a:solidFill>
                          <a:latin typeface="Public Sans"/>
                        </a:rPr>
                        <a:t>Second class</a:t>
                      </a:r>
                    </a:p>
                  </a:txBody>
                  <a:tcPr marL="73152" marR="73152" marT="36576" marB="36576" anchor="ctr">
                    <a:solidFill>
                      <a:srgbClr val="143D29"/>
                    </a:solidFill>
                  </a:tcPr>
                </a:tc>
                <a:extLst>
                  <a:ext uri="{0D108BD9-81ED-4DB2-BD59-A6C34878D82A}">
                    <a16:rowId xmlns:a16="http://schemas.microsoft.com/office/drawing/2014/main" val="10000"/>
                  </a:ext>
                </a:extLst>
              </a:tr>
              <a:tr h="457200">
                <a:tc>
                  <a:txBody>
                    <a:bodyPr/>
                    <a:lstStyle/>
                    <a:p>
                      <a:pPr algn="l"/>
                      <a:r>
                        <a:rPr sz="1300">
                          <a:solidFill>
                            <a:srgbClr val="16281E"/>
                          </a:solidFill>
                          <a:latin typeface="Public Sans"/>
                        </a:rPr>
                        <a:t>15,000 residents</a:t>
                      </a:r>
                    </a:p>
                  </a:txBody>
                  <a:tcPr marL="73152" marR="73152" marT="36576" marB="36576" anchor="ctr">
                    <a:solidFill>
                      <a:srgbClr val="FCFBF6"/>
                    </a:solidFill>
                  </a:tcPr>
                </a:tc>
                <a:tc>
                  <a:txBody>
                    <a:bodyPr/>
                    <a:lstStyle/>
                    <a:p>
                      <a:pPr algn="r"/>
                      <a:r>
                        <a:rPr sz="1300">
                          <a:solidFill>
                            <a:srgbClr val="16281E"/>
                          </a:solidFill>
                          <a:latin typeface="Public Sans"/>
                        </a:rPr>
                        <a:t>46</a:t>
                      </a:r>
                    </a:p>
                  </a:txBody>
                  <a:tcPr marL="73152" marR="73152" marT="36576" marB="36576" anchor="ctr">
                    <a:solidFill>
                      <a:srgbClr val="FCFBF6"/>
                    </a:solidFill>
                  </a:tcPr>
                </a:tc>
                <a:tc>
                  <a:txBody>
                    <a:bodyPr/>
                    <a:lstStyle/>
                    <a:p>
                      <a:pPr algn="r"/>
                      <a:r>
                        <a:rPr sz="1300">
                          <a:solidFill>
                            <a:srgbClr val="16281E"/>
                          </a:solidFill>
                          <a:latin typeface="Public Sans"/>
                        </a:rPr>
                        <a:t>75</a:t>
                      </a:r>
                    </a:p>
                  </a:txBody>
                  <a:tcPr marL="73152" marR="73152" marT="36576" marB="36576" anchor="ctr">
                    <a:solidFill>
                      <a:srgbClr val="FCFBF6"/>
                    </a:solidFill>
                  </a:tcPr>
                </a:tc>
                <a:extLst>
                  <a:ext uri="{0D108BD9-81ED-4DB2-BD59-A6C34878D82A}">
                    <a16:rowId xmlns:a16="http://schemas.microsoft.com/office/drawing/2014/main" val="10001"/>
                  </a:ext>
                </a:extLst>
              </a:tr>
              <a:tr h="457200">
                <a:tc>
                  <a:txBody>
                    <a:bodyPr/>
                    <a:lstStyle/>
                    <a:p>
                      <a:pPr algn="l"/>
                      <a:r>
                        <a:rPr sz="1300">
                          <a:solidFill>
                            <a:srgbClr val="16281E"/>
                          </a:solidFill>
                          <a:latin typeface="Public Sans"/>
                        </a:rPr>
                        <a:t>25,000 residents</a:t>
                      </a:r>
                    </a:p>
                  </a:txBody>
                  <a:tcPr marL="73152" marR="73152" marT="36576" marB="36576" anchor="ctr">
                    <a:solidFill>
                      <a:srgbClr val="F5F4EC"/>
                    </a:solidFill>
                  </a:tcPr>
                </a:tc>
                <a:tc>
                  <a:txBody>
                    <a:bodyPr/>
                    <a:lstStyle/>
                    <a:p>
                      <a:pPr algn="r"/>
                      <a:r>
                        <a:rPr sz="1300">
                          <a:solidFill>
                            <a:srgbClr val="16281E"/>
                          </a:solidFill>
                          <a:latin typeface="Public Sans"/>
                        </a:rPr>
                        <a:t>25</a:t>
                      </a:r>
                    </a:p>
                  </a:txBody>
                  <a:tcPr marL="73152" marR="73152" marT="36576" marB="36576" anchor="ctr">
                    <a:solidFill>
                      <a:srgbClr val="F5F4EC"/>
                    </a:solidFill>
                  </a:tcPr>
                </a:tc>
                <a:tc>
                  <a:txBody>
                    <a:bodyPr/>
                    <a:lstStyle/>
                    <a:p>
                      <a:pPr algn="r"/>
                      <a:r>
                        <a:rPr sz="1300">
                          <a:solidFill>
                            <a:srgbClr val="16281E"/>
                          </a:solidFill>
                          <a:latin typeface="Public Sans"/>
                        </a:rPr>
                        <a:t>22</a:t>
                      </a:r>
                    </a:p>
                  </a:txBody>
                  <a:tcPr marL="73152" marR="73152" marT="36576" marB="36576" anchor="ctr">
                    <a:solidFill>
                      <a:srgbClr val="F5F4EC"/>
                    </a:solidFill>
                  </a:tcPr>
                </a:tc>
                <a:extLst>
                  <a:ext uri="{0D108BD9-81ED-4DB2-BD59-A6C34878D82A}">
                    <a16:rowId xmlns:a16="http://schemas.microsoft.com/office/drawing/2014/main" val="10002"/>
                  </a:ext>
                </a:extLst>
              </a:tr>
              <a:tr h="457200">
                <a:tc>
                  <a:txBody>
                    <a:bodyPr/>
                    <a:lstStyle/>
                    <a:p>
                      <a:pPr algn="l"/>
                      <a:r>
                        <a:rPr sz="1300">
                          <a:solidFill>
                            <a:srgbClr val="16281E"/>
                          </a:solidFill>
                          <a:latin typeface="Public Sans"/>
                        </a:rPr>
                        <a:t>30,000 residents</a:t>
                      </a:r>
                    </a:p>
                  </a:txBody>
                  <a:tcPr marL="73152" marR="73152" marT="36576" marB="36576" anchor="ctr">
                    <a:solidFill>
                      <a:srgbClr val="FCFBF6"/>
                    </a:solidFill>
                  </a:tcPr>
                </a:tc>
                <a:tc>
                  <a:txBody>
                    <a:bodyPr/>
                    <a:lstStyle/>
                    <a:p>
                      <a:pPr algn="r"/>
                      <a:r>
                        <a:rPr sz="1300">
                          <a:solidFill>
                            <a:srgbClr val="16281E"/>
                          </a:solidFill>
                          <a:latin typeface="Public Sans"/>
                        </a:rPr>
                        <a:t>15</a:t>
                      </a:r>
                    </a:p>
                  </a:txBody>
                  <a:tcPr marL="73152" marR="73152" marT="36576" marB="36576" anchor="ctr">
                    <a:solidFill>
                      <a:srgbClr val="FCFBF6"/>
                    </a:solidFill>
                  </a:tcPr>
                </a:tc>
                <a:tc>
                  <a:txBody>
                    <a:bodyPr/>
                    <a:lstStyle/>
                    <a:p>
                      <a:pPr algn="r"/>
                      <a:r>
                        <a:rPr sz="1300">
                          <a:solidFill>
                            <a:srgbClr val="16281E"/>
                          </a:solidFill>
                          <a:latin typeface="Public Sans"/>
                        </a:rPr>
                        <a:t>12</a:t>
                      </a:r>
                    </a:p>
                  </a:txBody>
                  <a:tcPr marL="73152" marR="73152" marT="36576" marB="36576" anchor="ctr">
                    <a:solidFill>
                      <a:srgbClr val="FCFBF6"/>
                    </a:solidFill>
                  </a:tcPr>
                </a:tc>
                <a:extLst>
                  <a:ext uri="{0D108BD9-81ED-4DB2-BD59-A6C34878D82A}">
                    <a16:rowId xmlns:a16="http://schemas.microsoft.com/office/drawing/2014/main" val="10003"/>
                  </a:ext>
                </a:extLst>
              </a:tr>
            </a:tbl>
          </a:graphicData>
        </a:graphic>
      </p:graphicFrame>
      <p:sp>
        <p:nvSpPr>
          <p:cNvPr id="9" name="Population notes"/>
          <p:cNvSpPr txBox="1"/>
          <p:nvPr/>
        </p:nvSpPr>
        <p:spPr>
          <a:xfrm>
            <a:off x="822960" y="3977639"/>
            <a:ext cx="6035040" cy="2011680"/>
          </a:xfrm>
          <a:prstGeom prst="rect">
            <a:avLst/>
          </a:prstGeom>
          <a:noFill/>
        </p:spPr>
        <p:txBody>
          <a:bodyPr wrap="square" lIns="0" tIns="0" rIns="0" bIns="0" anchor="t">
            <a:noAutofit/>
          </a:bodyPr>
          <a:lstStyle/>
          <a:p>
            <a:pPr algn="l"/>
            <a:r>
              <a:rPr sz="1200" b="1">
                <a:solidFill>
                  <a:srgbClr val="16281E"/>
                </a:solidFill>
                <a:latin typeface="Public Sans"/>
              </a:rPr>
              <a:t>Statewide: </a:t>
            </a:r>
            <a:r>
              <a:rPr sz="1200" b="0">
                <a:solidFill>
                  <a:srgbClr val="16281E"/>
                </a:solidFill>
                <a:latin typeface="Public Sans"/>
              </a:rPr>
              <a:t>second class townships have a median of about 1,900 residents; first class, about 14,500.</a:t>
            </a:r>
          </a:p>
          <a:p>
            <a:pPr algn="l">
              <a:spcBef>
                <a:spcPts val="600"/>
              </a:spcBef>
            </a:pPr>
            <a:r>
              <a:rPr sz="1200" b="0">
                <a:solidFill>
                  <a:srgbClr val="16281E"/>
                </a:solidFill>
                <a:latin typeface="Public Sans"/>
              </a:rPr>
              <a:t>Nearly half of first class townships </a:t>
            </a:r>
            <a:r>
              <a:rPr sz="1200" b="1">
                <a:solidFill>
                  <a:srgbClr val="16281E"/>
                </a:solidFill>
                <a:latin typeface="Public Sans"/>
              </a:rPr>
              <a:t>(47 of 93)</a:t>
            </a:r>
            <a:r>
              <a:rPr sz="1200" b="0">
                <a:solidFill>
                  <a:srgbClr val="16281E"/>
                </a:solidFill>
                <a:latin typeface="Public Sans"/>
              </a:rPr>
              <a:t> have fewer than 15,000 residents. First class outnumber second class only above about 25,000 residents.</a:t>
            </a:r>
          </a:p>
          <a:p>
            <a:pPr algn="l">
              <a:spcBef>
                <a:spcPts val="600"/>
              </a:spcBef>
            </a:pPr>
            <a:r>
              <a:rPr sz="1200" b="1">
                <a:solidFill>
                  <a:srgbClr val="16281E"/>
                </a:solidFill>
                <a:latin typeface="Public Sans"/>
              </a:rPr>
              <a:t>Similar in size: </a:t>
            </a:r>
            <a:r>
              <a:rPr sz="1200" b="0">
                <a:solidFill>
                  <a:srgbClr val="16281E"/>
                </a:solidFill>
                <a:latin typeface="Public Sans"/>
              </a:rPr>
              <a:t>first class Mt. Lebanon, Ross and Radnor; second class Upper Merion, Warminster and Cranberry.</a:t>
            </a:r>
          </a:p>
        </p:txBody>
      </p:sp>
      <p:sp>
        <p:nvSpPr>
          <p:cNvPr id="10" name="LMT panel"/>
          <p:cNvSpPr/>
          <p:nvPr/>
        </p:nvSpPr>
        <p:spPr>
          <a:xfrm>
            <a:off x="7178040" y="2103120"/>
            <a:ext cx="4206240" cy="3886200"/>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LMT panel text"/>
          <p:cNvSpPr txBox="1"/>
          <p:nvPr/>
        </p:nvSpPr>
        <p:spPr>
          <a:xfrm>
            <a:off x="7406640" y="2240280"/>
            <a:ext cx="3794760" cy="3657600"/>
          </a:xfrm>
          <a:prstGeom prst="rect">
            <a:avLst/>
          </a:prstGeom>
          <a:noFill/>
        </p:spPr>
        <p:txBody>
          <a:bodyPr wrap="square" lIns="0" tIns="0" rIns="0" bIns="0" anchor="t">
            <a:noAutofit/>
          </a:bodyPr>
          <a:lstStyle/>
          <a:p>
            <a:pPr algn="l"/>
            <a:r>
              <a:rPr sz="1100" b="1">
                <a:solidFill>
                  <a:srgbClr val="D8A930"/>
                </a:solidFill>
                <a:latin typeface="Public Sans"/>
              </a:rPr>
              <a:t>LOWER MAKEFIELD</a:t>
            </a:r>
          </a:p>
          <a:p>
            <a:pPr algn="l">
              <a:spcBef>
                <a:spcPts val="200"/>
              </a:spcBef>
            </a:pPr>
            <a:r>
              <a:rPr sz="3000" b="1">
                <a:solidFill>
                  <a:srgbClr val="D8A930"/>
                </a:solidFill>
                <a:latin typeface="Libre Baskerville"/>
              </a:rPr>
              <a:t>33,180</a:t>
            </a:r>
          </a:p>
          <a:p>
            <a:pPr algn="l"/>
            <a:r>
              <a:rPr sz="1200" b="0">
                <a:solidFill>
                  <a:srgbClr val="F5F4EC"/>
                </a:solidFill>
                <a:latin typeface="Public Sans"/>
              </a:rPr>
              <a:t>residents (2020 Census)</a:t>
            </a:r>
          </a:p>
          <a:p>
            <a:pPr algn="l">
              <a:spcBef>
                <a:spcPts val="800"/>
              </a:spcBef>
            </a:pPr>
            <a:r>
              <a:rPr sz="1300" b="1">
                <a:solidFill>
                  <a:srgbClr val="F5F4EC"/>
                </a:solidFill>
                <a:latin typeface="Public Sans"/>
              </a:rPr>
              <a:t>10th-largest</a:t>
            </a:r>
            <a:r>
              <a:rPr sz="1150" b="0">
                <a:solidFill>
                  <a:srgbClr val="BFD3C5"/>
                </a:solidFill>
                <a:latin typeface="Public Sans"/>
              </a:rPr>
              <a:t> second class township in Pennsylvania; 21st-largest township of either class</a:t>
            </a:r>
          </a:p>
          <a:p>
            <a:pPr algn="l">
              <a:spcBef>
                <a:spcPts val="800"/>
              </a:spcBef>
            </a:pPr>
            <a:r>
              <a:rPr sz="1300" b="1">
                <a:solidFill>
                  <a:srgbClr val="F5F4EC"/>
                </a:solidFill>
                <a:latin typeface="Public Sans"/>
              </a:rPr>
              <a:t>About 1,850 per sq mi,</a:t>
            </a:r>
            <a:r>
              <a:rPr sz="1150" b="0">
                <a:solidFill>
                  <a:srgbClr val="BFD3C5"/>
                </a:solidFill>
                <a:latin typeface="Public Sans"/>
              </a:rPr>
              <a:t> roughly six times the 300-person threshold</a:t>
            </a:r>
          </a:p>
          <a:p>
            <a:pPr algn="l">
              <a:spcBef>
                <a:spcPts val="800"/>
              </a:spcBef>
            </a:pPr>
            <a:r>
              <a:rPr sz="1300" b="1">
                <a:solidFill>
                  <a:srgbClr val="F5F4EC"/>
                </a:solidFill>
                <a:latin typeface="Public Sans"/>
              </a:rPr>
              <a:t>Bucks County:</a:t>
            </a:r>
            <a:r>
              <a:rPr sz="1150" b="0">
                <a:solidFill>
                  <a:srgbClr val="BFD3C5"/>
                </a:solidFill>
                <a:latin typeface="Public Sans"/>
              </a:rPr>
              <a:t> 5 of the 9 larger second class townships (Bensalem, Middletown, Northampton, Falls, Warminster); Bristol Township is the only first class township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Kicker"/>
          <p:cNvSpPr txBox="1"/>
          <p:nvPr/>
        </p:nvSpPr>
        <p:spPr>
          <a:xfrm>
            <a:off x="812800" y="812800"/>
            <a:ext cx="10883392" cy="238720"/>
          </a:xfrm>
          <a:prstGeom prst="rect">
            <a:avLst/>
          </a:prstGeom>
          <a:noFill/>
        </p:spPr>
        <p:txBody>
          <a:bodyPr wrap="square" lIns="0" tIns="0" rIns="0" bIns="0" anchor="t">
            <a:noAutofit/>
          </a:bodyPr>
          <a:lstStyle/>
          <a:p>
            <a:pPr marL="0" indent="0" algn="l">
              <a:buNone/>
            </a:pPr>
            <a:r>
              <a:rPr lang="en-US" sz="1200" b="1" dirty="0">
                <a:solidFill>
                  <a:srgbClr val="256B41"/>
                </a:solidFill>
                <a:latin typeface="Public Sans"/>
              </a:rPr>
              <a:t>BUCKS COUNTY · SECOND CLASS TOWNSHIPS</a:t>
            </a:r>
          </a:p>
        </p:txBody>
      </p:sp>
      <p:sp>
        <p:nvSpPr>
          <p:cNvPr id="3" name="Title"/>
          <p:cNvSpPr txBox="1"/>
          <p:nvPr/>
        </p:nvSpPr>
        <p:spPr>
          <a:xfrm>
            <a:off x="812800" y="1102320"/>
            <a:ext cx="10883392" cy="843161"/>
          </a:xfrm>
          <a:prstGeom prst="rect">
            <a:avLst/>
          </a:prstGeom>
          <a:noFill/>
        </p:spPr>
        <p:txBody>
          <a:bodyPr wrap="square" lIns="0" tIns="0" rIns="0" bIns="0" anchor="t">
            <a:noAutofit/>
          </a:bodyPr>
          <a:lstStyle/>
          <a:p>
            <a:pPr marL="0" indent="0" algn="l">
              <a:buNone/>
            </a:pPr>
            <a:r>
              <a:rPr lang="en-US" sz="2800" b="1" dirty="0">
                <a:solidFill>
                  <a:srgbClr val="16281E"/>
                </a:solidFill>
                <a:latin typeface="Libre Baskerville"/>
              </a:rPr>
              <a:t>29 of Bucks County’s 30 second class townships levy an EIT; 24 have their own police</a:t>
            </a:r>
          </a:p>
        </p:txBody>
      </p:sp>
      <p:sp>
        <p:nvSpPr>
          <p:cNvPr id="4" name="Source"/>
          <p:cNvSpPr txBox="1"/>
          <p:nvPr/>
        </p:nvSpPr>
        <p:spPr>
          <a:xfrm>
            <a:off x="812800" y="6238280"/>
            <a:ext cx="9144000" cy="238720"/>
          </a:xfrm>
          <a:prstGeom prst="rect">
            <a:avLst/>
          </a:prstGeom>
          <a:noFill/>
        </p:spPr>
        <p:txBody>
          <a:bodyPr wrap="square" lIns="0" tIns="0" rIns="0" bIns="0" anchor="t">
            <a:noAutofit/>
          </a:bodyPr>
          <a:lstStyle/>
          <a:p>
            <a:pPr marL="0" indent="0" algn="l">
              <a:buNone/>
            </a:pPr>
            <a:r>
              <a:rPr lang="en-US" sz="1200" b="0" dirty="0">
                <a:solidFill>
                  <a:srgbClr val="55645A"/>
                </a:solidFill>
                <a:latin typeface="Public Sans"/>
              </a:rPr>
              <a:t>Lower Makefield Township · Source: 2026 millage rates, Bucks County second class townships</a:t>
            </a:r>
          </a:p>
        </p:txBody>
      </p:sp>
      <p:sp>
        <p:nvSpPr>
          <p:cNvPr id="5" name="Slide number"/>
          <p:cNvSpPr txBox="1"/>
          <p:nvPr/>
        </p:nvSpPr>
        <p:spPr>
          <a:xfrm>
            <a:off x="10058400" y="6238280"/>
            <a:ext cx="1320800" cy="238720"/>
          </a:xfrm>
          <a:prstGeom prst="rect">
            <a:avLst/>
          </a:prstGeom>
          <a:noFill/>
        </p:spPr>
        <p:txBody>
          <a:bodyPr wrap="square" lIns="0" tIns="0" rIns="0" bIns="0" anchor="t">
            <a:noAutofit/>
          </a:bodyPr>
          <a:lstStyle/>
          <a:p>
            <a:pPr marL="0" indent="0" algn="r">
              <a:buNone/>
            </a:pPr>
            <a:r>
              <a:rPr lang="en-US" sz="1200" b="0" dirty="0">
                <a:solidFill>
                  <a:srgbClr val="55645A"/>
                </a:solidFill>
                <a:latin typeface="Public Sans"/>
              </a:rPr>
              <a:t>9</a:t>
            </a:r>
          </a:p>
        </p:txBody>
      </p:sp>
      <p:sp>
        <p:nvSpPr>
          <p:cNvPr id="6" name="Table label"/>
          <p:cNvSpPr txBox="1"/>
          <p:nvPr/>
        </p:nvSpPr>
        <p:spPr>
          <a:xfrm>
            <a:off x="822960" y="2148840"/>
            <a:ext cx="6400800" cy="228600"/>
          </a:xfrm>
          <a:prstGeom prst="rect">
            <a:avLst/>
          </a:prstGeom>
          <a:noFill/>
        </p:spPr>
        <p:txBody>
          <a:bodyPr wrap="square" lIns="0" tIns="0" rIns="0" bIns="0" anchor="t">
            <a:noAutofit/>
          </a:bodyPr>
          <a:lstStyle/>
          <a:p>
            <a:pPr marL="0" indent="0" algn="l">
              <a:buNone/>
            </a:pPr>
            <a:r>
              <a:rPr lang="en-US" sz="1050" b="1" dirty="0">
                <a:solidFill>
                  <a:srgbClr val="256B41"/>
                </a:solidFill>
                <a:latin typeface="Public Sans"/>
              </a:rPr>
              <a:t>2026 GENERAL PURPOSE MILLAGE · TOWNSHIPS WITH TOTAL MILLAGE ABOVE 20 MILLS</a:t>
            </a:r>
          </a:p>
        </p:txBody>
      </p:sp>
      <p:graphicFrame>
        <p:nvGraphicFramePr>
          <p:cNvPr id="7" name="Bucks County millage table"/>
          <p:cNvGraphicFramePr>
            <a:graphicFrameLocks noGrp="1"/>
          </p:cNvGraphicFramePr>
          <p:nvPr/>
        </p:nvGraphicFramePr>
        <p:xfrm>
          <a:off x="822960" y="2423160"/>
          <a:ext cx="6400800" cy="3218688"/>
        </p:xfrm>
        <a:graphic>
          <a:graphicData uri="http://schemas.openxmlformats.org/drawingml/2006/table">
            <a:tbl>
              <a:tblPr>
                <a:tableStyleId>{5C22544A-7EE6-4342-B048-85BDC9FD1C3A}</a:tableStyleId>
              </a:tblPr>
              <a:tblGrid>
                <a:gridCol w="32004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365760">
                <a:tc>
                  <a:txBody>
                    <a:bodyPr/>
                    <a:lstStyle/>
                    <a:p>
                      <a:pPr algn="l"/>
                      <a:r>
                        <a:rPr lang="en-US" sz="1200" b="1">
                          <a:solidFill>
                            <a:srgbClr val="F5F4EC"/>
                          </a:solidFill>
                          <a:latin typeface="Public Sans"/>
                        </a:rPr>
                        <a:t>Township</a:t>
                      </a:r>
                    </a:p>
                  </a:txBody>
                  <a:tcPr marL="73152" marR="73152" marT="36576" marB="36576" anchor="ctr">
                    <a:solidFill>
                      <a:srgbClr val="143D29"/>
                    </a:solidFill>
                  </a:tcPr>
                </a:tc>
                <a:tc>
                  <a:txBody>
                    <a:bodyPr/>
                    <a:lstStyle/>
                    <a:p>
                      <a:pPr algn="r"/>
                      <a:r>
                        <a:rPr lang="en-US" sz="1200" b="1">
                          <a:solidFill>
                            <a:srgbClr val="F5F4EC"/>
                          </a:solidFill>
                          <a:latin typeface="Public Sans"/>
                        </a:rPr>
                        <a:t>General purpose (mills)</a:t>
                      </a:r>
                    </a:p>
                  </a:txBody>
                  <a:tcPr marL="73152" marR="73152" marT="36576" marB="36576" anchor="ctr">
                    <a:solidFill>
                      <a:srgbClr val="143D29"/>
                    </a:solidFill>
                  </a:tcPr>
                </a:tc>
                <a:tc>
                  <a:txBody>
                    <a:bodyPr/>
                    <a:lstStyle/>
                    <a:p>
                      <a:pPr algn="r"/>
                      <a:r>
                        <a:rPr lang="en-US" sz="1200" b="1">
                          <a:solidFill>
                            <a:srgbClr val="F5F4EC"/>
                          </a:solidFill>
                          <a:latin typeface="Public Sans"/>
                        </a:rPr>
                        <a:t>Total millage</a:t>
                      </a:r>
                    </a:p>
                  </a:txBody>
                  <a:tcPr marL="73152" marR="73152" marT="36576" marB="36576" anchor="ctr">
                    <a:solidFill>
                      <a:srgbClr val="143D29"/>
                    </a:solidFill>
                  </a:tcPr>
                </a:tc>
                <a:extLst>
                  <a:ext uri="{0D108BD9-81ED-4DB2-BD59-A6C34878D82A}">
                    <a16:rowId xmlns:a16="http://schemas.microsoft.com/office/drawing/2014/main" val="10000"/>
                  </a:ext>
                </a:extLst>
              </a:tr>
              <a:tr h="347472">
                <a:tc>
                  <a:txBody>
                    <a:bodyPr/>
                    <a:lstStyle/>
                    <a:p>
                      <a:pPr algn="l"/>
                      <a:r>
                        <a:rPr lang="en-US" sz="1200" b="0">
                          <a:solidFill>
                            <a:srgbClr val="16281E"/>
                          </a:solidFill>
                          <a:latin typeface="Public Sans"/>
                        </a:rPr>
                        <a:t>Upper Southampton</a:t>
                      </a:r>
                    </a:p>
                  </a:txBody>
                  <a:tcPr marL="73152" marR="73152" marT="36576" marB="36576" anchor="ctr">
                    <a:solidFill>
                      <a:srgbClr val="FCFBF6"/>
                    </a:solidFill>
                  </a:tcPr>
                </a:tc>
                <a:tc>
                  <a:txBody>
                    <a:bodyPr/>
                    <a:lstStyle/>
                    <a:p>
                      <a:pPr algn="r"/>
                      <a:r>
                        <a:rPr lang="en-US" sz="1200" b="0">
                          <a:solidFill>
                            <a:srgbClr val="16281E"/>
                          </a:solidFill>
                          <a:latin typeface="Public Sans"/>
                        </a:rPr>
                        <a:t>14.00</a:t>
                      </a:r>
                    </a:p>
                  </a:txBody>
                  <a:tcPr marL="73152" marR="73152" marT="36576" marB="36576" anchor="ctr">
                    <a:solidFill>
                      <a:srgbClr val="FCFBF6"/>
                    </a:solidFill>
                  </a:tcPr>
                </a:tc>
                <a:tc>
                  <a:txBody>
                    <a:bodyPr/>
                    <a:lstStyle/>
                    <a:p>
                      <a:pPr algn="r"/>
                      <a:r>
                        <a:rPr lang="en-US" sz="1200" b="0">
                          <a:solidFill>
                            <a:srgbClr val="16281E"/>
                          </a:solidFill>
                          <a:latin typeface="Public Sans"/>
                        </a:rPr>
                        <a:t>27.66</a:t>
                      </a:r>
                    </a:p>
                  </a:txBody>
                  <a:tcPr marL="73152" marR="73152" marT="36576" marB="36576" anchor="ctr">
                    <a:solidFill>
                      <a:srgbClr val="FCFBF6"/>
                    </a:solidFill>
                  </a:tcPr>
                </a:tc>
                <a:extLst>
                  <a:ext uri="{0D108BD9-81ED-4DB2-BD59-A6C34878D82A}">
                    <a16:rowId xmlns:a16="http://schemas.microsoft.com/office/drawing/2014/main" val="10001"/>
                  </a:ext>
                </a:extLst>
              </a:tr>
              <a:tr h="347472">
                <a:tc>
                  <a:txBody>
                    <a:bodyPr/>
                    <a:lstStyle/>
                    <a:p>
                      <a:pPr algn="l"/>
                      <a:r>
                        <a:rPr lang="en-US" sz="1200" b="0">
                          <a:solidFill>
                            <a:srgbClr val="16281E"/>
                          </a:solidFill>
                          <a:latin typeface="Public Sans"/>
                        </a:rPr>
                        <a:t>Warminster</a:t>
                      </a:r>
                    </a:p>
                  </a:txBody>
                  <a:tcPr marL="73152" marR="73152" marT="36576" marB="36576" anchor="ctr">
                    <a:solidFill>
                      <a:srgbClr val="F5F4EC"/>
                    </a:solidFill>
                  </a:tcPr>
                </a:tc>
                <a:tc>
                  <a:txBody>
                    <a:bodyPr/>
                    <a:lstStyle/>
                    <a:p>
                      <a:pPr algn="r"/>
                      <a:r>
                        <a:rPr lang="en-US" sz="1200" b="0">
                          <a:solidFill>
                            <a:srgbClr val="16281E"/>
                          </a:solidFill>
                          <a:latin typeface="Public Sans"/>
                        </a:rPr>
                        <a:t>14.00</a:t>
                      </a:r>
                    </a:p>
                  </a:txBody>
                  <a:tcPr marL="73152" marR="73152" marT="36576" marB="36576" anchor="ctr">
                    <a:solidFill>
                      <a:srgbClr val="F5F4EC"/>
                    </a:solidFill>
                  </a:tcPr>
                </a:tc>
                <a:tc>
                  <a:txBody>
                    <a:bodyPr/>
                    <a:lstStyle/>
                    <a:p>
                      <a:pPr algn="r"/>
                      <a:r>
                        <a:rPr lang="en-US" sz="1200" b="0">
                          <a:solidFill>
                            <a:srgbClr val="16281E"/>
                          </a:solidFill>
                          <a:latin typeface="Public Sans"/>
                        </a:rPr>
                        <a:t>24.06</a:t>
                      </a:r>
                    </a:p>
                  </a:txBody>
                  <a:tcPr marL="73152" marR="73152" marT="36576" marB="36576" anchor="ctr">
                    <a:solidFill>
                      <a:srgbClr val="F5F4EC"/>
                    </a:solidFill>
                  </a:tcPr>
                </a:tc>
                <a:extLst>
                  <a:ext uri="{0D108BD9-81ED-4DB2-BD59-A6C34878D82A}">
                    <a16:rowId xmlns:a16="http://schemas.microsoft.com/office/drawing/2014/main" val="10002"/>
                  </a:ext>
                </a:extLst>
              </a:tr>
              <a:tr h="347472">
                <a:tc>
                  <a:txBody>
                    <a:bodyPr/>
                    <a:lstStyle/>
                    <a:p>
                      <a:pPr algn="l"/>
                      <a:r>
                        <a:rPr lang="en-US" sz="1200" b="0">
                          <a:solidFill>
                            <a:srgbClr val="16281E"/>
                          </a:solidFill>
                          <a:latin typeface="Public Sans"/>
                        </a:rPr>
                        <a:t>Lower Makefield</a:t>
                      </a:r>
                    </a:p>
                  </a:txBody>
                  <a:tcPr marL="73152" marR="73152" marT="36576" marB="36576" anchor="ctr">
                    <a:solidFill>
                      <a:srgbClr val="F3E9C8"/>
                    </a:solidFill>
                  </a:tcPr>
                </a:tc>
                <a:tc>
                  <a:txBody>
                    <a:bodyPr/>
                    <a:lstStyle/>
                    <a:p>
                      <a:pPr algn="r"/>
                      <a:r>
                        <a:rPr lang="en-US" sz="1200" b="0">
                          <a:solidFill>
                            <a:srgbClr val="16281E"/>
                          </a:solidFill>
                          <a:latin typeface="Public Sans"/>
                        </a:rPr>
                        <a:t>13.88</a:t>
                      </a:r>
                    </a:p>
                  </a:txBody>
                  <a:tcPr marL="73152" marR="73152" marT="36576" marB="36576" anchor="ctr">
                    <a:solidFill>
                      <a:srgbClr val="F3E9C8"/>
                    </a:solidFill>
                  </a:tcPr>
                </a:tc>
                <a:tc>
                  <a:txBody>
                    <a:bodyPr/>
                    <a:lstStyle/>
                    <a:p>
                      <a:pPr algn="r"/>
                      <a:r>
                        <a:rPr lang="en-US" sz="1200" b="0">
                          <a:solidFill>
                            <a:srgbClr val="16281E"/>
                          </a:solidFill>
                          <a:latin typeface="Public Sans"/>
                        </a:rPr>
                        <a:t>24.993</a:t>
                      </a:r>
                    </a:p>
                  </a:txBody>
                  <a:tcPr marL="73152" marR="73152" marT="36576" marB="36576" anchor="ctr">
                    <a:solidFill>
                      <a:srgbClr val="F3E9C8"/>
                    </a:solidFill>
                  </a:tcPr>
                </a:tc>
                <a:extLst>
                  <a:ext uri="{0D108BD9-81ED-4DB2-BD59-A6C34878D82A}">
                    <a16:rowId xmlns:a16="http://schemas.microsoft.com/office/drawing/2014/main" val="10003"/>
                  </a:ext>
                </a:extLst>
              </a:tr>
              <a:tr h="347472">
                <a:tc>
                  <a:txBody>
                    <a:bodyPr/>
                    <a:lstStyle/>
                    <a:p>
                      <a:pPr algn="l"/>
                      <a:r>
                        <a:rPr lang="en-US" sz="1200" b="0">
                          <a:solidFill>
                            <a:srgbClr val="16281E"/>
                          </a:solidFill>
                          <a:latin typeface="Public Sans"/>
                        </a:rPr>
                        <a:t>Warrington</a:t>
                      </a:r>
                    </a:p>
                  </a:txBody>
                  <a:tcPr marL="73152" marR="73152" marT="36576" marB="36576" anchor="ctr">
                    <a:solidFill>
                      <a:srgbClr val="F5F4EC"/>
                    </a:solidFill>
                  </a:tcPr>
                </a:tc>
                <a:tc>
                  <a:txBody>
                    <a:bodyPr/>
                    <a:lstStyle/>
                    <a:p>
                      <a:pPr algn="r"/>
                      <a:r>
                        <a:rPr lang="en-US" sz="1200" b="0">
                          <a:solidFill>
                            <a:srgbClr val="16281E"/>
                          </a:solidFill>
                          <a:latin typeface="Public Sans"/>
                        </a:rPr>
                        <a:t>12.73</a:t>
                      </a:r>
                    </a:p>
                  </a:txBody>
                  <a:tcPr marL="73152" marR="73152" marT="36576" marB="36576" anchor="ctr">
                    <a:solidFill>
                      <a:srgbClr val="F5F4EC"/>
                    </a:solidFill>
                  </a:tcPr>
                </a:tc>
                <a:tc>
                  <a:txBody>
                    <a:bodyPr/>
                    <a:lstStyle/>
                    <a:p>
                      <a:pPr algn="r"/>
                      <a:r>
                        <a:rPr lang="en-US" sz="1200" b="0">
                          <a:solidFill>
                            <a:srgbClr val="16281E"/>
                          </a:solidFill>
                          <a:latin typeface="Public Sans"/>
                        </a:rPr>
                        <a:t>25.79</a:t>
                      </a:r>
                    </a:p>
                  </a:txBody>
                  <a:tcPr marL="73152" marR="73152" marT="36576" marB="36576" anchor="ctr">
                    <a:solidFill>
                      <a:srgbClr val="F5F4EC"/>
                    </a:solidFill>
                  </a:tcPr>
                </a:tc>
                <a:extLst>
                  <a:ext uri="{0D108BD9-81ED-4DB2-BD59-A6C34878D82A}">
                    <a16:rowId xmlns:a16="http://schemas.microsoft.com/office/drawing/2014/main" val="10004"/>
                  </a:ext>
                </a:extLst>
              </a:tr>
              <a:tr h="347472">
                <a:tc>
                  <a:txBody>
                    <a:bodyPr/>
                    <a:lstStyle/>
                    <a:p>
                      <a:pPr algn="l"/>
                      <a:r>
                        <a:rPr lang="en-US" sz="1200" b="0">
                          <a:solidFill>
                            <a:srgbClr val="16281E"/>
                          </a:solidFill>
                          <a:latin typeface="Public Sans"/>
                        </a:rPr>
                        <a:t>Northampton</a:t>
                      </a:r>
                    </a:p>
                  </a:txBody>
                  <a:tcPr marL="73152" marR="73152" marT="36576" marB="36576" anchor="ctr">
                    <a:solidFill>
                      <a:srgbClr val="FCFBF6"/>
                    </a:solidFill>
                  </a:tcPr>
                </a:tc>
                <a:tc>
                  <a:txBody>
                    <a:bodyPr/>
                    <a:lstStyle/>
                    <a:p>
                      <a:pPr algn="r"/>
                      <a:r>
                        <a:rPr lang="en-US" sz="1200" b="0">
                          <a:solidFill>
                            <a:srgbClr val="16281E"/>
                          </a:solidFill>
                          <a:latin typeface="Public Sans"/>
                        </a:rPr>
                        <a:t>10.00</a:t>
                      </a:r>
                    </a:p>
                  </a:txBody>
                  <a:tcPr marL="73152" marR="73152" marT="36576" marB="36576" anchor="ctr">
                    <a:solidFill>
                      <a:srgbClr val="FCFBF6"/>
                    </a:solidFill>
                  </a:tcPr>
                </a:tc>
                <a:tc>
                  <a:txBody>
                    <a:bodyPr/>
                    <a:lstStyle/>
                    <a:p>
                      <a:pPr algn="r"/>
                      <a:r>
                        <a:rPr lang="en-US" sz="1200" b="0">
                          <a:solidFill>
                            <a:srgbClr val="16281E"/>
                          </a:solidFill>
                          <a:latin typeface="Public Sans"/>
                        </a:rPr>
                        <a:t>35.25</a:t>
                      </a:r>
                    </a:p>
                  </a:txBody>
                  <a:tcPr marL="73152" marR="73152" marT="36576" marB="36576" anchor="ctr">
                    <a:solidFill>
                      <a:srgbClr val="FCFBF6"/>
                    </a:solidFill>
                  </a:tcPr>
                </a:tc>
                <a:extLst>
                  <a:ext uri="{0D108BD9-81ED-4DB2-BD59-A6C34878D82A}">
                    <a16:rowId xmlns:a16="http://schemas.microsoft.com/office/drawing/2014/main" val="10005"/>
                  </a:ext>
                </a:extLst>
              </a:tr>
              <a:tr h="347472">
                <a:tc>
                  <a:txBody>
                    <a:bodyPr/>
                    <a:lstStyle/>
                    <a:p>
                      <a:pPr algn="l"/>
                      <a:r>
                        <a:rPr lang="en-US" sz="1200" b="0">
                          <a:solidFill>
                            <a:srgbClr val="16281E"/>
                          </a:solidFill>
                          <a:latin typeface="Public Sans"/>
                        </a:rPr>
                        <a:t>Solebury</a:t>
                      </a:r>
                    </a:p>
                  </a:txBody>
                  <a:tcPr marL="73152" marR="73152" marT="36576" marB="36576" anchor="ctr">
                    <a:solidFill>
                      <a:srgbClr val="F5F4EC"/>
                    </a:solidFill>
                  </a:tcPr>
                </a:tc>
                <a:tc>
                  <a:txBody>
                    <a:bodyPr/>
                    <a:lstStyle/>
                    <a:p>
                      <a:pPr algn="r"/>
                      <a:r>
                        <a:rPr lang="en-US" sz="1200" b="0">
                          <a:solidFill>
                            <a:srgbClr val="16281E"/>
                          </a:solidFill>
                          <a:latin typeface="Public Sans"/>
                        </a:rPr>
                        <a:t>8.45</a:t>
                      </a:r>
                    </a:p>
                  </a:txBody>
                  <a:tcPr marL="73152" marR="73152" marT="36576" marB="36576" anchor="ctr">
                    <a:solidFill>
                      <a:srgbClr val="F5F4EC"/>
                    </a:solidFill>
                  </a:tcPr>
                </a:tc>
                <a:tc>
                  <a:txBody>
                    <a:bodyPr/>
                    <a:lstStyle/>
                    <a:p>
                      <a:pPr algn="r"/>
                      <a:r>
                        <a:rPr lang="en-US" sz="1200" b="0">
                          <a:solidFill>
                            <a:srgbClr val="16281E"/>
                          </a:solidFill>
                          <a:latin typeface="Public Sans"/>
                        </a:rPr>
                        <a:t>25.9102</a:t>
                      </a:r>
                    </a:p>
                  </a:txBody>
                  <a:tcPr marL="73152" marR="73152" marT="36576" marB="36576" anchor="ctr">
                    <a:solidFill>
                      <a:srgbClr val="F5F4EC"/>
                    </a:solidFill>
                  </a:tcPr>
                </a:tc>
                <a:extLst>
                  <a:ext uri="{0D108BD9-81ED-4DB2-BD59-A6C34878D82A}">
                    <a16:rowId xmlns:a16="http://schemas.microsoft.com/office/drawing/2014/main" val="10006"/>
                  </a:ext>
                </a:extLst>
              </a:tr>
              <a:tr h="347472">
                <a:tc>
                  <a:txBody>
                    <a:bodyPr/>
                    <a:lstStyle/>
                    <a:p>
                      <a:pPr algn="l"/>
                      <a:r>
                        <a:rPr lang="en-US" sz="1200" b="0">
                          <a:solidFill>
                            <a:srgbClr val="16281E"/>
                          </a:solidFill>
                          <a:latin typeface="Public Sans"/>
                        </a:rPr>
                        <a:t>Middletown</a:t>
                      </a:r>
                    </a:p>
                  </a:txBody>
                  <a:tcPr marL="73152" marR="73152" marT="36576" marB="36576" anchor="ctr">
                    <a:solidFill>
                      <a:srgbClr val="FCFBF6"/>
                    </a:solidFill>
                  </a:tcPr>
                </a:tc>
                <a:tc>
                  <a:txBody>
                    <a:bodyPr/>
                    <a:lstStyle/>
                    <a:p>
                      <a:pPr algn="r"/>
                      <a:r>
                        <a:rPr lang="en-US" sz="1200" b="0">
                          <a:solidFill>
                            <a:srgbClr val="16281E"/>
                          </a:solidFill>
                          <a:latin typeface="Public Sans"/>
                        </a:rPr>
                        <a:t>7.025</a:t>
                      </a:r>
                    </a:p>
                  </a:txBody>
                  <a:tcPr marL="73152" marR="73152" marT="36576" marB="36576" anchor="ctr">
                    <a:solidFill>
                      <a:srgbClr val="FCFBF6"/>
                    </a:solidFill>
                  </a:tcPr>
                </a:tc>
                <a:tc>
                  <a:txBody>
                    <a:bodyPr/>
                    <a:lstStyle/>
                    <a:p>
                      <a:pPr algn="r"/>
                      <a:r>
                        <a:rPr lang="en-US" sz="1200" b="0">
                          <a:solidFill>
                            <a:srgbClr val="16281E"/>
                          </a:solidFill>
                          <a:latin typeface="Public Sans"/>
                        </a:rPr>
                        <a:t>24.605</a:t>
                      </a:r>
                    </a:p>
                  </a:txBody>
                  <a:tcPr marL="73152" marR="73152" marT="36576" marB="36576" anchor="ctr">
                    <a:solidFill>
                      <a:srgbClr val="FCFBF6"/>
                    </a:solidFill>
                  </a:tcPr>
                </a:tc>
                <a:extLst>
                  <a:ext uri="{0D108BD9-81ED-4DB2-BD59-A6C34878D82A}">
                    <a16:rowId xmlns:a16="http://schemas.microsoft.com/office/drawing/2014/main" val="10007"/>
                  </a:ext>
                </a:extLst>
              </a:tr>
              <a:tr h="347472">
                <a:tc>
                  <a:txBody>
                    <a:bodyPr/>
                    <a:lstStyle/>
                    <a:p>
                      <a:pPr algn="l"/>
                      <a:r>
                        <a:rPr lang="en-US" sz="1200" b="0">
                          <a:solidFill>
                            <a:srgbClr val="16281E"/>
                          </a:solidFill>
                          <a:latin typeface="Public Sans"/>
                        </a:rPr>
                        <a:t>Doylestown</a:t>
                      </a:r>
                    </a:p>
                  </a:txBody>
                  <a:tcPr marL="73152" marR="73152" marT="36576" marB="36576" anchor="ctr">
                    <a:solidFill>
                      <a:srgbClr val="F5F4EC"/>
                    </a:solidFill>
                  </a:tcPr>
                </a:tc>
                <a:tc>
                  <a:txBody>
                    <a:bodyPr/>
                    <a:lstStyle/>
                    <a:p>
                      <a:pPr algn="r"/>
                      <a:r>
                        <a:rPr lang="en-US" sz="1200" b="0">
                          <a:solidFill>
                            <a:srgbClr val="16281E"/>
                          </a:solidFill>
                          <a:latin typeface="Public Sans"/>
                        </a:rPr>
                        <a:t>6.275</a:t>
                      </a:r>
                    </a:p>
                  </a:txBody>
                  <a:tcPr marL="73152" marR="73152" marT="36576" marB="36576" anchor="ctr">
                    <a:solidFill>
                      <a:srgbClr val="F5F4EC"/>
                    </a:solidFill>
                  </a:tcPr>
                </a:tc>
                <a:tc>
                  <a:txBody>
                    <a:bodyPr/>
                    <a:lstStyle/>
                    <a:p>
                      <a:pPr algn="r"/>
                      <a:r>
                        <a:rPr lang="en-US" sz="1200" b="0">
                          <a:solidFill>
                            <a:srgbClr val="16281E"/>
                          </a:solidFill>
                          <a:latin typeface="Public Sans"/>
                        </a:rPr>
                        <a:t>22.10</a:t>
                      </a:r>
                    </a:p>
                  </a:txBody>
                  <a:tcPr marL="73152" marR="73152" marT="36576" marB="36576" anchor="ctr">
                    <a:solidFill>
                      <a:srgbClr val="F5F4EC"/>
                    </a:solidFill>
                  </a:tcPr>
                </a:tc>
                <a:extLst>
                  <a:ext uri="{0D108BD9-81ED-4DB2-BD59-A6C34878D82A}">
                    <a16:rowId xmlns:a16="http://schemas.microsoft.com/office/drawing/2014/main" val="10008"/>
                  </a:ext>
                </a:extLst>
              </a:tr>
            </a:tbl>
          </a:graphicData>
        </a:graphic>
      </p:graphicFrame>
      <p:sp>
        <p:nvSpPr>
          <p:cNvPr id="8" name="Bucks panel"/>
          <p:cNvSpPr/>
          <p:nvPr/>
        </p:nvSpPr>
        <p:spPr>
          <a:xfrm>
            <a:off x="7589520" y="2148840"/>
            <a:ext cx="3794760" cy="3419856"/>
          </a:xfrm>
          <a:prstGeom prst="roundRect">
            <a:avLst>
              <a:gd name="adj" fmla="val 5000"/>
            </a:avLst>
          </a:prstGeom>
          <a:solidFill>
            <a:srgbClr val="143D29"/>
          </a:solidFill>
          <a:ln>
            <a:noFill/>
          </a:ln>
          <a:effectLst/>
        </p:spPr>
        <p:txBody>
          <a:bodyPr rtlCol="0" anchor="ctr"/>
          <a:lstStyle/>
          <a:p>
            <a:pPr algn="ctr"/>
            <a:endParaRPr lang="en-US"/>
          </a:p>
        </p:txBody>
      </p:sp>
      <p:sp>
        <p:nvSpPr>
          <p:cNvPr id="9" name="Bucks panel text"/>
          <p:cNvSpPr txBox="1"/>
          <p:nvPr/>
        </p:nvSpPr>
        <p:spPr>
          <a:xfrm>
            <a:off x="7818120" y="2350008"/>
            <a:ext cx="3337560" cy="3017520"/>
          </a:xfrm>
          <a:prstGeom prst="rect">
            <a:avLst/>
          </a:prstGeom>
          <a:noFill/>
        </p:spPr>
        <p:txBody>
          <a:bodyPr wrap="square" lIns="0" tIns="0" rIns="0" bIns="0" anchor="t">
            <a:noAutofit/>
          </a:bodyPr>
          <a:lstStyle/>
          <a:p>
            <a:pPr marL="0" indent="0" algn="l">
              <a:buNone/>
            </a:pPr>
            <a:r>
              <a:rPr lang="en-US" sz="1100" b="1" dirty="0">
                <a:solidFill>
                  <a:srgbClr val="D8A930"/>
                </a:solidFill>
                <a:latin typeface="Public Sans"/>
              </a:rPr>
              <a:t>BUCKS COUNTY</a:t>
            </a:r>
          </a:p>
          <a:p>
            <a:pPr marL="0" indent="0" algn="l">
              <a:spcBef>
                <a:spcPts val="300"/>
              </a:spcBef>
              <a:buNone/>
            </a:pPr>
            <a:r>
              <a:rPr lang="en-US" sz="4000" b="1" dirty="0">
                <a:solidFill>
                  <a:srgbClr val="D8A930"/>
                </a:solidFill>
                <a:latin typeface="Libre Baskerville"/>
              </a:rPr>
              <a:t>30</a:t>
            </a:r>
          </a:p>
          <a:p>
            <a:pPr marL="0" indent="0" algn="l">
              <a:buNone/>
            </a:pPr>
            <a:r>
              <a:rPr lang="en-US" sz="1300" b="0" dirty="0">
                <a:solidFill>
                  <a:srgbClr val="F5F4EC"/>
                </a:solidFill>
                <a:latin typeface="Public Sans"/>
              </a:rPr>
              <a:t>second class townships</a:t>
            </a:r>
          </a:p>
          <a:p>
            <a:pPr marL="0" indent="0" algn="l">
              <a:spcBef>
                <a:spcPts val="1400"/>
              </a:spcBef>
              <a:buNone/>
            </a:pPr>
            <a:r>
              <a:rPr lang="en-US" sz="1600" b="1" dirty="0">
                <a:solidFill>
                  <a:srgbClr val="F5F4EC"/>
                </a:solidFill>
                <a:latin typeface="Public Sans"/>
              </a:rPr>
              <a:t>29 of 30 </a:t>
            </a:r>
            <a:r>
              <a:rPr lang="en-US" sz="1300" b="0" dirty="0">
                <a:solidFill>
                  <a:srgbClr val="BFD3C5"/>
                </a:solidFill>
                <a:latin typeface="Public Sans"/>
              </a:rPr>
              <a:t>have a local earned income tax; Lower Makefield is the one that does not</a:t>
            </a:r>
          </a:p>
          <a:p>
            <a:pPr marL="0" indent="0" algn="l">
              <a:spcBef>
                <a:spcPts val="1000"/>
              </a:spcBef>
              <a:buNone/>
            </a:pPr>
            <a:r>
              <a:rPr lang="en-US" sz="1600" b="1" dirty="0">
                <a:solidFill>
                  <a:srgbClr val="F5F4EC"/>
                </a:solidFill>
                <a:latin typeface="Public Sans"/>
              </a:rPr>
              <a:t>24 of 30 </a:t>
            </a:r>
            <a:r>
              <a:rPr lang="en-US" sz="1300" b="0" dirty="0">
                <a:solidFill>
                  <a:srgbClr val="BFD3C5"/>
                </a:solidFill>
                <a:latin typeface="Public Sans"/>
              </a:rPr>
              <a:t>have their own municipal or regional police department, including Lower Makefield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TOWNSHIP CLASSIFICATION</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Second class and first class townships compared</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First and Second Class Township Codes; Act 96 of 2020; Act 7 of 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10</a:t>
            </a:r>
            <a:endParaRPr lang="en-US" sz="1200" dirty="0"/>
          </a:p>
        </p:txBody>
      </p:sp>
      <p:graphicFrame>
        <p:nvGraphicFramePr>
          <p:cNvPr id="8" name="Class comparison table"/>
          <p:cNvGraphicFramePr>
            <a:graphicFrameLocks noGrp="1"/>
          </p:cNvGraphicFramePr>
          <p:nvPr/>
        </p:nvGraphicFramePr>
        <p:xfrm>
          <a:off x="822960" y="2148840"/>
          <a:ext cx="10561320" cy="3611880"/>
        </p:xfrm>
        <a:graphic>
          <a:graphicData uri="http://schemas.openxmlformats.org/drawingml/2006/table">
            <a:tbl>
              <a:tblPr>
                <a:tableStyleId>{5C22544A-7EE6-4342-B048-85BDC9FD1C3A}</a:tableStyleId>
              </a:tblPr>
              <a:tblGrid>
                <a:gridCol w="2377440">
                  <a:extLst>
                    <a:ext uri="{9D8B030D-6E8A-4147-A177-3AD203B41FA5}">
                      <a16:colId xmlns:a16="http://schemas.microsoft.com/office/drawing/2014/main" val="20000"/>
                    </a:ext>
                  </a:extLst>
                </a:gridCol>
                <a:gridCol w="3931920">
                  <a:extLst>
                    <a:ext uri="{9D8B030D-6E8A-4147-A177-3AD203B41FA5}">
                      <a16:colId xmlns:a16="http://schemas.microsoft.com/office/drawing/2014/main" val="20001"/>
                    </a:ext>
                  </a:extLst>
                </a:gridCol>
                <a:gridCol w="4251960">
                  <a:extLst>
                    <a:ext uri="{9D8B030D-6E8A-4147-A177-3AD203B41FA5}">
                      <a16:colId xmlns:a16="http://schemas.microsoft.com/office/drawing/2014/main" val="20002"/>
                    </a:ext>
                  </a:extLst>
                </a:gridCol>
              </a:tblGrid>
              <a:tr h="411480">
                <a:tc>
                  <a:txBody>
                    <a:bodyPr/>
                    <a:lstStyle/>
                    <a:p>
                      <a:pPr algn="l"/>
                      <a:endParaRPr/>
                    </a:p>
                  </a:txBody>
                  <a:tcPr marL="73152" marR="73152" marT="36576" marB="36576" anchor="ctr">
                    <a:solidFill>
                      <a:srgbClr val="143D29"/>
                    </a:solidFill>
                  </a:tcPr>
                </a:tc>
                <a:tc>
                  <a:txBody>
                    <a:bodyPr/>
                    <a:lstStyle/>
                    <a:p>
                      <a:pPr algn="l"/>
                      <a:r>
                        <a:rPr sz="1250" b="1">
                          <a:solidFill>
                            <a:srgbClr val="F5F4EC"/>
                          </a:solidFill>
                          <a:latin typeface="Public Sans"/>
                        </a:rPr>
                        <a:t>Second class (Lower Makefield today)</a:t>
                      </a:r>
                    </a:p>
                  </a:txBody>
                  <a:tcPr marL="73152" marR="73152" marT="36576" marB="36576" anchor="ctr">
                    <a:solidFill>
                      <a:srgbClr val="143D29"/>
                    </a:solidFill>
                  </a:tcPr>
                </a:tc>
                <a:tc>
                  <a:txBody>
                    <a:bodyPr/>
                    <a:lstStyle/>
                    <a:p>
                      <a:pPr algn="l"/>
                      <a:r>
                        <a:rPr sz="1250" b="1">
                          <a:solidFill>
                            <a:srgbClr val="F5F4EC"/>
                          </a:solidFill>
                          <a:latin typeface="Public Sans"/>
                        </a:rPr>
                        <a:t>First class</a:t>
                      </a:r>
                    </a:p>
                  </a:txBody>
                  <a:tcPr marL="73152" marR="73152" marT="36576" marB="36576" anchor="ctr">
                    <a:solidFill>
                      <a:srgbClr val="143D29"/>
                    </a:solidFill>
                  </a:tcPr>
                </a:tc>
                <a:extLst>
                  <a:ext uri="{0D108BD9-81ED-4DB2-BD59-A6C34878D82A}">
                    <a16:rowId xmlns:a16="http://schemas.microsoft.com/office/drawing/2014/main" val="10000"/>
                  </a:ext>
                </a:extLst>
              </a:tr>
              <a:tr h="457200">
                <a:tc>
                  <a:txBody>
                    <a:bodyPr/>
                    <a:lstStyle/>
                    <a:p>
                      <a:pPr algn="l"/>
                      <a:r>
                        <a:rPr sz="1250">
                          <a:solidFill>
                            <a:srgbClr val="16281E"/>
                          </a:solidFill>
                          <a:latin typeface="Public Sans"/>
                        </a:rPr>
                        <a:t>Governing law</a:t>
                      </a:r>
                    </a:p>
                  </a:txBody>
                  <a:tcPr marL="73152" marR="73152" marT="36576" marB="36576" anchor="ctr">
                    <a:solidFill>
                      <a:srgbClr val="FCFBF6"/>
                    </a:solidFill>
                  </a:tcPr>
                </a:tc>
                <a:tc>
                  <a:txBody>
                    <a:bodyPr/>
                    <a:lstStyle/>
                    <a:p>
                      <a:pPr algn="l"/>
                      <a:r>
                        <a:rPr sz="1250">
                          <a:solidFill>
                            <a:srgbClr val="16281E"/>
                          </a:solidFill>
                          <a:latin typeface="Public Sans"/>
                        </a:rPr>
                        <a:t>Second Class Township Code (1933)</a:t>
                      </a:r>
                    </a:p>
                  </a:txBody>
                  <a:tcPr marL="73152" marR="73152" marT="36576" marB="36576" anchor="ctr">
                    <a:solidFill>
                      <a:srgbClr val="FCFBF6"/>
                    </a:solidFill>
                  </a:tcPr>
                </a:tc>
                <a:tc>
                  <a:txBody>
                    <a:bodyPr/>
                    <a:lstStyle/>
                    <a:p>
                      <a:pPr algn="l"/>
                      <a:r>
                        <a:rPr sz="1250">
                          <a:solidFill>
                            <a:srgbClr val="16281E"/>
                          </a:solidFill>
                          <a:latin typeface="Public Sans"/>
                        </a:rPr>
                        <a:t>First Class Township Code; codified in Title 73 by Act 7 of 2026</a:t>
                      </a:r>
                    </a:p>
                  </a:txBody>
                  <a:tcPr marL="73152" marR="73152" marT="36576" marB="36576" anchor="ctr">
                    <a:solidFill>
                      <a:srgbClr val="FCFBF6"/>
                    </a:solidFill>
                  </a:tcPr>
                </a:tc>
                <a:extLst>
                  <a:ext uri="{0D108BD9-81ED-4DB2-BD59-A6C34878D82A}">
                    <a16:rowId xmlns:a16="http://schemas.microsoft.com/office/drawing/2014/main" val="10001"/>
                  </a:ext>
                </a:extLst>
              </a:tr>
              <a:tr h="457200">
                <a:tc>
                  <a:txBody>
                    <a:bodyPr/>
                    <a:lstStyle/>
                    <a:p>
                      <a:pPr algn="l"/>
                      <a:r>
                        <a:rPr sz="1250">
                          <a:solidFill>
                            <a:srgbClr val="16281E"/>
                          </a:solidFill>
                          <a:latin typeface="Public Sans"/>
                        </a:rPr>
                        <a:t>Governing body</a:t>
                      </a:r>
                    </a:p>
                  </a:txBody>
                  <a:tcPr marL="73152" marR="73152" marT="36576" marB="36576" anchor="ctr">
                    <a:solidFill>
                      <a:srgbClr val="F5F4EC"/>
                    </a:solidFill>
                  </a:tcPr>
                </a:tc>
                <a:tc>
                  <a:txBody>
                    <a:bodyPr/>
                    <a:lstStyle/>
                    <a:p>
                      <a:pPr algn="l"/>
                      <a:r>
                        <a:rPr sz="1250">
                          <a:solidFill>
                            <a:srgbClr val="16281E"/>
                          </a:solidFill>
                          <a:latin typeface="Public Sans"/>
                        </a:rPr>
                        <a:t>Board of Supervisors: 3 members, or 5 by referendum (LMT has 5)</a:t>
                      </a:r>
                    </a:p>
                  </a:txBody>
                  <a:tcPr marL="73152" marR="73152" marT="36576" marB="36576" anchor="ctr">
                    <a:solidFill>
                      <a:srgbClr val="F5F4EC"/>
                    </a:solidFill>
                  </a:tcPr>
                </a:tc>
                <a:tc>
                  <a:txBody>
                    <a:bodyPr/>
                    <a:lstStyle/>
                    <a:p>
                      <a:pPr algn="l"/>
                      <a:r>
                        <a:rPr sz="1250">
                          <a:solidFill>
                            <a:srgbClr val="16281E"/>
                          </a:solidFill>
                          <a:latin typeface="Public Sans"/>
                        </a:rPr>
                        <a:t>Board of Commissioners: 5 at large, or one per ward (odd number, up to 15)</a:t>
                      </a:r>
                    </a:p>
                  </a:txBody>
                  <a:tcPr marL="73152" marR="73152" marT="36576" marB="36576" anchor="ctr">
                    <a:solidFill>
                      <a:srgbClr val="F5F4EC"/>
                    </a:solidFill>
                  </a:tcPr>
                </a:tc>
                <a:extLst>
                  <a:ext uri="{0D108BD9-81ED-4DB2-BD59-A6C34878D82A}">
                    <a16:rowId xmlns:a16="http://schemas.microsoft.com/office/drawing/2014/main" val="10002"/>
                  </a:ext>
                </a:extLst>
              </a:tr>
              <a:tr h="457200">
                <a:tc>
                  <a:txBody>
                    <a:bodyPr/>
                    <a:lstStyle/>
                    <a:p>
                      <a:pPr algn="l"/>
                      <a:r>
                        <a:rPr sz="1250">
                          <a:solidFill>
                            <a:srgbClr val="16281E"/>
                          </a:solidFill>
                          <a:latin typeface="Public Sans"/>
                        </a:rPr>
                        <a:t>Terms</a:t>
                      </a:r>
                    </a:p>
                  </a:txBody>
                  <a:tcPr marL="73152" marR="73152" marT="36576" marB="36576" anchor="ctr">
                    <a:solidFill>
                      <a:srgbClr val="FCFBF6"/>
                    </a:solidFill>
                  </a:tcPr>
                </a:tc>
                <a:tc>
                  <a:txBody>
                    <a:bodyPr/>
                    <a:lstStyle/>
                    <a:p>
                      <a:pPr algn="l"/>
                      <a:r>
                        <a:rPr sz="1250">
                          <a:solidFill>
                            <a:srgbClr val="16281E"/>
                          </a:solidFill>
                          <a:latin typeface="Public Sans"/>
                        </a:rPr>
                        <a:t>6 years, staggered; elected at large</a:t>
                      </a:r>
                    </a:p>
                  </a:txBody>
                  <a:tcPr marL="73152" marR="73152" marT="36576" marB="36576" anchor="ctr">
                    <a:solidFill>
                      <a:srgbClr val="FCFBF6"/>
                    </a:solidFill>
                  </a:tcPr>
                </a:tc>
                <a:tc>
                  <a:txBody>
                    <a:bodyPr/>
                    <a:lstStyle/>
                    <a:p>
                      <a:pPr algn="l"/>
                      <a:r>
                        <a:rPr sz="1250">
                          <a:solidFill>
                            <a:srgbClr val="16281E"/>
                          </a:solidFill>
                          <a:latin typeface="Public Sans"/>
                        </a:rPr>
                        <a:t>4 years, staggered</a:t>
                      </a:r>
                    </a:p>
                  </a:txBody>
                  <a:tcPr marL="73152" marR="73152" marT="36576" marB="36576" anchor="ctr">
                    <a:solidFill>
                      <a:srgbClr val="FCFBF6"/>
                    </a:solidFill>
                  </a:tcPr>
                </a:tc>
                <a:extLst>
                  <a:ext uri="{0D108BD9-81ED-4DB2-BD59-A6C34878D82A}">
                    <a16:rowId xmlns:a16="http://schemas.microsoft.com/office/drawing/2014/main" val="10003"/>
                  </a:ext>
                </a:extLst>
              </a:tr>
              <a:tr h="457200">
                <a:tc>
                  <a:txBody>
                    <a:bodyPr/>
                    <a:lstStyle/>
                    <a:p>
                      <a:pPr algn="l"/>
                      <a:r>
                        <a:rPr sz="1250">
                          <a:solidFill>
                            <a:srgbClr val="16281E"/>
                          </a:solidFill>
                          <a:latin typeface="Public Sans"/>
                        </a:rPr>
                        <a:t>Township employment</a:t>
                      </a:r>
                    </a:p>
                  </a:txBody>
                  <a:tcPr marL="73152" marR="73152" marT="36576" marB="36576" anchor="ctr">
                    <a:solidFill>
                      <a:srgbClr val="F5F4EC"/>
                    </a:solidFill>
                  </a:tcPr>
                </a:tc>
                <a:tc>
                  <a:txBody>
                    <a:bodyPr/>
                    <a:lstStyle/>
                    <a:p>
                      <a:pPr algn="l"/>
                      <a:r>
                        <a:rPr sz="1250">
                          <a:solidFill>
                            <a:srgbClr val="16281E"/>
                          </a:solidFill>
                          <a:latin typeface="Public Sans"/>
                        </a:rPr>
                        <a:t>Supervisors may be township employees</a:t>
                      </a:r>
                    </a:p>
                  </a:txBody>
                  <a:tcPr marL="73152" marR="73152" marT="36576" marB="36576" anchor="ctr">
                    <a:solidFill>
                      <a:srgbClr val="F5F4EC"/>
                    </a:solidFill>
                  </a:tcPr>
                </a:tc>
                <a:tc>
                  <a:txBody>
                    <a:bodyPr/>
                    <a:lstStyle/>
                    <a:p>
                      <a:pPr algn="l"/>
                      <a:r>
                        <a:rPr sz="1250">
                          <a:solidFill>
                            <a:srgbClr val="16281E"/>
                          </a:solidFill>
                          <a:latin typeface="Public Sans"/>
                        </a:rPr>
                        <a:t>Commissioners may not be township employees</a:t>
                      </a:r>
                    </a:p>
                  </a:txBody>
                  <a:tcPr marL="73152" marR="73152" marT="36576" marB="36576" anchor="ctr">
                    <a:solidFill>
                      <a:srgbClr val="F5F4EC"/>
                    </a:solidFill>
                  </a:tcPr>
                </a:tc>
                <a:extLst>
                  <a:ext uri="{0D108BD9-81ED-4DB2-BD59-A6C34878D82A}">
                    <a16:rowId xmlns:a16="http://schemas.microsoft.com/office/drawing/2014/main" val="10004"/>
                  </a:ext>
                </a:extLst>
              </a:tr>
              <a:tr h="457200">
                <a:tc>
                  <a:txBody>
                    <a:bodyPr/>
                    <a:lstStyle/>
                    <a:p>
                      <a:pPr algn="l"/>
                      <a:r>
                        <a:rPr sz="1250">
                          <a:solidFill>
                            <a:srgbClr val="16281E"/>
                          </a:solidFill>
                          <a:latin typeface="Public Sans"/>
                        </a:rPr>
                        <a:t>General purpose real estate tax</a:t>
                      </a:r>
                    </a:p>
                  </a:txBody>
                  <a:tcPr marL="73152" marR="73152" marT="36576" marB="36576" anchor="ctr">
                    <a:solidFill>
                      <a:srgbClr val="FCFBF6"/>
                    </a:solidFill>
                  </a:tcPr>
                </a:tc>
                <a:tc>
                  <a:txBody>
                    <a:bodyPr/>
                    <a:lstStyle/>
                    <a:p>
                      <a:pPr algn="l"/>
                      <a:r>
                        <a:rPr sz="1250">
                          <a:solidFill>
                            <a:srgbClr val="16281E"/>
                          </a:solidFill>
                          <a:latin typeface="Public Sans"/>
                        </a:rPr>
                        <a:t>14 mills; up to 19 mills with court approval</a:t>
                      </a:r>
                    </a:p>
                  </a:txBody>
                  <a:tcPr marL="73152" marR="73152" marT="36576" marB="36576" anchor="ctr">
                    <a:solidFill>
                      <a:srgbClr val="FCFBF6"/>
                    </a:solidFill>
                  </a:tcPr>
                </a:tc>
                <a:tc>
                  <a:txBody>
                    <a:bodyPr/>
                    <a:lstStyle/>
                    <a:p>
                      <a:pPr algn="l"/>
                      <a:r>
                        <a:rPr sz="1250">
                          <a:solidFill>
                            <a:srgbClr val="16281E"/>
                          </a:solidFill>
                          <a:latin typeface="Public Sans"/>
                        </a:rPr>
                        <a:t>30 mills; may petition the court to exceed</a:t>
                      </a:r>
                    </a:p>
                  </a:txBody>
                  <a:tcPr marL="73152" marR="73152" marT="36576" marB="36576" anchor="ctr">
                    <a:solidFill>
                      <a:srgbClr val="FCFBF6"/>
                    </a:solidFill>
                  </a:tcPr>
                </a:tc>
                <a:extLst>
                  <a:ext uri="{0D108BD9-81ED-4DB2-BD59-A6C34878D82A}">
                    <a16:rowId xmlns:a16="http://schemas.microsoft.com/office/drawing/2014/main" val="10005"/>
                  </a:ext>
                </a:extLst>
              </a:tr>
              <a:tr h="457200">
                <a:tc>
                  <a:txBody>
                    <a:bodyPr/>
                    <a:lstStyle/>
                    <a:p>
                      <a:pPr algn="l"/>
                      <a:r>
                        <a:rPr sz="1250">
                          <a:solidFill>
                            <a:srgbClr val="16281E"/>
                          </a:solidFill>
                          <a:latin typeface="Public Sans"/>
                        </a:rPr>
                        <a:t>Stormwater fees</a:t>
                      </a:r>
                    </a:p>
                  </a:txBody>
                  <a:tcPr marL="73152" marR="73152" marT="36576" marB="36576" anchor="ctr">
                    <a:solidFill>
                      <a:srgbClr val="F5F4EC"/>
                    </a:solidFill>
                  </a:tcPr>
                </a:tc>
                <a:tc>
                  <a:txBody>
                    <a:bodyPr/>
                    <a:lstStyle/>
                    <a:p>
                      <a:pPr algn="l"/>
                      <a:r>
                        <a:rPr sz="1250">
                          <a:solidFill>
                            <a:srgbClr val="16281E"/>
                          </a:solidFill>
                          <a:latin typeface="Public Sans"/>
                        </a:rPr>
                        <a:t>Expressly authorized (Sections 2701–2705, Act 62 of 2016)</a:t>
                      </a:r>
                    </a:p>
                  </a:txBody>
                  <a:tcPr marL="73152" marR="73152" marT="36576" marB="36576" anchor="ctr">
                    <a:solidFill>
                      <a:srgbClr val="F5F4EC"/>
                    </a:solidFill>
                  </a:tcPr>
                </a:tc>
                <a:tc>
                  <a:txBody>
                    <a:bodyPr/>
                    <a:lstStyle/>
                    <a:p>
                      <a:pPr algn="l"/>
                      <a:r>
                        <a:rPr sz="1250">
                          <a:solidFill>
                            <a:srgbClr val="16281E"/>
                          </a:solidFill>
                          <a:latin typeface="Public Sans"/>
                        </a:rPr>
                        <a:t>No express authority in the First Class Township Code</a:t>
                      </a:r>
                    </a:p>
                  </a:txBody>
                  <a:tcPr marL="73152" marR="73152" marT="36576" marB="36576" anchor="ctr">
                    <a:solidFill>
                      <a:srgbClr val="F5F4EC"/>
                    </a:solidFill>
                  </a:tcPr>
                </a:tc>
                <a:extLst>
                  <a:ext uri="{0D108BD9-81ED-4DB2-BD59-A6C34878D82A}">
                    <a16:rowId xmlns:a16="http://schemas.microsoft.com/office/drawing/2014/main" val="10006"/>
                  </a:ext>
                </a:extLst>
              </a:tr>
              <a:tr h="457200">
                <a:tc>
                  <a:txBody>
                    <a:bodyPr/>
                    <a:lstStyle/>
                    <a:p>
                      <a:pPr algn="l"/>
                      <a:r>
                        <a:rPr sz="1250">
                          <a:solidFill>
                            <a:srgbClr val="16281E"/>
                          </a:solidFill>
                          <a:latin typeface="Public Sans"/>
                        </a:rPr>
                        <a:t>Changing class</a:t>
                      </a:r>
                    </a:p>
                  </a:txBody>
                  <a:tcPr marL="73152" marR="73152" marT="36576" marB="36576" anchor="ctr">
                    <a:solidFill>
                      <a:srgbClr val="FCFBF6"/>
                    </a:solidFill>
                  </a:tcPr>
                </a:tc>
                <a:tc>
                  <a:txBody>
                    <a:bodyPr/>
                    <a:lstStyle/>
                    <a:p>
                      <a:pPr algn="l"/>
                      <a:r>
                        <a:rPr sz="1250">
                          <a:solidFill>
                            <a:srgbClr val="16281E"/>
                          </a:solidFill>
                          <a:latin typeface="Public Sans"/>
                        </a:rPr>
                        <a:t>Referendum to become first class</a:t>
                      </a:r>
                    </a:p>
                  </a:txBody>
                  <a:tcPr marL="73152" marR="73152" marT="36576" marB="36576" anchor="ctr">
                    <a:solidFill>
                      <a:srgbClr val="FCFBF6"/>
                    </a:solidFill>
                  </a:tcPr>
                </a:tc>
                <a:tc>
                  <a:txBody>
                    <a:bodyPr/>
                    <a:lstStyle/>
                    <a:p>
                      <a:pPr algn="l"/>
                      <a:r>
                        <a:rPr sz="1250">
                          <a:solidFill>
                            <a:srgbClr val="16281E"/>
                          </a:solidFill>
                          <a:latin typeface="Public Sans"/>
                        </a:rPr>
                        <a:t>May not return to second class for at least 5 years</a:t>
                      </a:r>
                    </a:p>
                  </a:txBody>
                  <a:tcPr marL="73152" marR="73152" marT="36576" marB="36576" anchor="ctr">
                    <a:solidFill>
                      <a:srgbClr val="FCFBF6"/>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HOW THE CODES DIFFER</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Most day-to-day powers are similar; tax levying, audit and meeting rules differ</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PML summary of Act 96 of 2020; Board Brief (Oct. 14, 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11</a:t>
            </a:r>
            <a:endParaRPr lang="en-US" sz="1200" dirty="0"/>
          </a:p>
        </p:txBody>
      </p:sp>
      <p:graphicFrame>
        <p:nvGraphicFramePr>
          <p:cNvPr id="8" name="Code differences table"/>
          <p:cNvGraphicFramePr>
            <a:graphicFrameLocks noGrp="1"/>
          </p:cNvGraphicFramePr>
          <p:nvPr/>
        </p:nvGraphicFramePr>
        <p:xfrm>
          <a:off x="822960" y="2148840"/>
          <a:ext cx="10561320" cy="3776472"/>
        </p:xfrm>
        <a:graphic>
          <a:graphicData uri="http://schemas.openxmlformats.org/drawingml/2006/table">
            <a:tbl>
              <a:tblPr>
                <a:tableStyleId>{5C22544A-7EE6-4342-B048-85BDC9FD1C3A}</a:tableStyleId>
              </a:tblPr>
              <a:tblGrid>
                <a:gridCol w="251460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411480">
                <a:tc>
                  <a:txBody>
                    <a:bodyPr/>
                    <a:lstStyle/>
                    <a:p>
                      <a:pPr algn="l"/>
                      <a:r>
                        <a:rPr sz="1200" b="1">
                          <a:solidFill>
                            <a:srgbClr val="F5F4EC"/>
                          </a:solidFill>
                          <a:latin typeface="Public Sans"/>
                        </a:rPr>
                        <a:t>Topic</a:t>
                      </a:r>
                    </a:p>
                  </a:txBody>
                  <a:tcPr marL="73152" marR="73152" marT="36576" marB="36576" anchor="ctr">
                    <a:solidFill>
                      <a:srgbClr val="143D29"/>
                    </a:solidFill>
                  </a:tcPr>
                </a:tc>
                <a:tc>
                  <a:txBody>
                    <a:bodyPr/>
                    <a:lstStyle/>
                    <a:p>
                      <a:pPr algn="l"/>
                      <a:r>
                        <a:rPr sz="1200" b="1">
                          <a:solidFill>
                            <a:srgbClr val="F5F4EC"/>
                          </a:solidFill>
                          <a:latin typeface="Public Sans"/>
                        </a:rPr>
                        <a:t>Second class (current)</a:t>
                      </a:r>
                    </a:p>
                  </a:txBody>
                  <a:tcPr marL="73152" marR="73152" marT="36576" marB="36576" anchor="ctr">
                    <a:solidFill>
                      <a:srgbClr val="143D29"/>
                    </a:solidFill>
                  </a:tcPr>
                </a:tc>
                <a:tc>
                  <a:txBody>
                    <a:bodyPr/>
                    <a:lstStyle/>
                    <a:p>
                      <a:pPr algn="l"/>
                      <a:r>
                        <a:rPr sz="1200" b="1">
                          <a:solidFill>
                            <a:srgbClr val="F5F4EC"/>
                          </a:solidFill>
                          <a:latin typeface="Public Sans"/>
                        </a:rPr>
                        <a:t>First class</a:t>
                      </a:r>
                    </a:p>
                  </a:txBody>
                  <a:tcPr marL="73152" marR="73152" marT="36576" marB="36576" anchor="ctr">
                    <a:solidFill>
                      <a:srgbClr val="143D29"/>
                    </a:solidFill>
                  </a:tcPr>
                </a:tc>
                <a:extLst>
                  <a:ext uri="{0D108BD9-81ED-4DB2-BD59-A6C34878D82A}">
                    <a16:rowId xmlns:a16="http://schemas.microsoft.com/office/drawing/2014/main" val="10000"/>
                  </a:ext>
                </a:extLst>
              </a:tr>
              <a:tr h="548640">
                <a:tc>
                  <a:txBody>
                    <a:bodyPr/>
                    <a:lstStyle/>
                    <a:p>
                      <a:pPr algn="l"/>
                      <a:r>
                        <a:rPr sz="1200">
                          <a:solidFill>
                            <a:srgbClr val="16281E"/>
                          </a:solidFill>
                          <a:latin typeface="Public Sans"/>
                        </a:rPr>
                        <a:t>Pay of employed officials</a:t>
                      </a:r>
                    </a:p>
                  </a:txBody>
                  <a:tcPr marL="73152" marR="73152" marT="36576" marB="36576" anchor="ctr">
                    <a:solidFill>
                      <a:srgbClr val="FCFBF6"/>
                    </a:solidFill>
                  </a:tcPr>
                </a:tc>
                <a:tc>
                  <a:txBody>
                    <a:bodyPr/>
                    <a:lstStyle/>
                    <a:p>
                      <a:pPr algn="l"/>
                      <a:r>
                        <a:rPr sz="1200">
                          <a:solidFill>
                            <a:srgbClr val="16281E"/>
                          </a:solidFill>
                          <a:latin typeface="Public Sans"/>
                        </a:rPr>
                        <a:t>Elected auditors set the pay of supervisors employed by the township</a:t>
                      </a:r>
                    </a:p>
                  </a:txBody>
                  <a:tcPr marL="73152" marR="73152" marT="36576" marB="36576" anchor="ctr">
                    <a:solidFill>
                      <a:srgbClr val="FCFBF6"/>
                    </a:solidFill>
                  </a:tcPr>
                </a:tc>
                <a:tc>
                  <a:txBody>
                    <a:bodyPr/>
                    <a:lstStyle/>
                    <a:p>
                      <a:pPr algn="l"/>
                      <a:r>
                        <a:rPr sz="1200">
                          <a:solidFill>
                            <a:srgbClr val="16281E"/>
                          </a:solidFill>
                          <a:latin typeface="Public Sans"/>
                        </a:rPr>
                        <a:t>Not applicable; commissioners may not be employees</a:t>
                      </a:r>
                    </a:p>
                  </a:txBody>
                  <a:tcPr marL="73152" marR="73152" marT="36576" marB="36576" anchor="ctr">
                    <a:solidFill>
                      <a:srgbClr val="FCFBF6"/>
                    </a:solidFill>
                  </a:tcPr>
                </a:tc>
                <a:extLst>
                  <a:ext uri="{0D108BD9-81ED-4DB2-BD59-A6C34878D82A}">
                    <a16:rowId xmlns:a16="http://schemas.microsoft.com/office/drawing/2014/main" val="10001"/>
                  </a:ext>
                </a:extLst>
              </a:tr>
              <a:tr h="548640">
                <a:tc>
                  <a:txBody>
                    <a:bodyPr/>
                    <a:lstStyle/>
                    <a:p>
                      <a:pPr algn="l"/>
                      <a:r>
                        <a:rPr sz="1200">
                          <a:solidFill>
                            <a:srgbClr val="16281E"/>
                          </a:solidFill>
                          <a:latin typeface="Public Sans"/>
                        </a:rPr>
                        <a:t>Levying taxes</a:t>
                      </a:r>
                    </a:p>
                  </a:txBody>
                  <a:tcPr marL="73152" marR="73152" marT="36576" marB="36576" anchor="ctr">
                    <a:solidFill>
                      <a:srgbClr val="F5F4EC"/>
                    </a:solidFill>
                  </a:tcPr>
                </a:tc>
                <a:tc>
                  <a:txBody>
                    <a:bodyPr/>
                    <a:lstStyle/>
                    <a:p>
                      <a:pPr algn="l"/>
                      <a:r>
                        <a:rPr sz="1200">
                          <a:solidFill>
                            <a:srgbClr val="16281E"/>
                          </a:solidFill>
                          <a:latin typeface="Public Sans"/>
                        </a:rPr>
                        <a:t>By resolution</a:t>
                      </a:r>
                    </a:p>
                  </a:txBody>
                  <a:tcPr marL="73152" marR="73152" marT="36576" marB="36576" anchor="ctr">
                    <a:solidFill>
                      <a:srgbClr val="F5F4EC"/>
                    </a:solidFill>
                  </a:tcPr>
                </a:tc>
                <a:tc>
                  <a:txBody>
                    <a:bodyPr/>
                    <a:lstStyle/>
                    <a:p>
                      <a:pPr algn="l"/>
                      <a:r>
                        <a:rPr sz="1200">
                          <a:solidFill>
                            <a:srgbClr val="16281E"/>
                          </a:solidFill>
                          <a:latin typeface="Public Sans"/>
                        </a:rPr>
                        <a:t>By ordinance when the rate rises; by resolution for the same or a lower rate</a:t>
                      </a:r>
                    </a:p>
                  </a:txBody>
                  <a:tcPr marL="73152" marR="73152" marT="36576" marB="36576" anchor="ctr">
                    <a:solidFill>
                      <a:srgbClr val="F5F4EC"/>
                    </a:solidFill>
                  </a:tcPr>
                </a:tc>
                <a:extLst>
                  <a:ext uri="{0D108BD9-81ED-4DB2-BD59-A6C34878D82A}">
                    <a16:rowId xmlns:a16="http://schemas.microsoft.com/office/drawing/2014/main" val="10002"/>
                  </a:ext>
                </a:extLst>
              </a:tr>
              <a:tr h="548640">
                <a:tc>
                  <a:txBody>
                    <a:bodyPr/>
                    <a:lstStyle/>
                    <a:p>
                      <a:pPr algn="l"/>
                      <a:r>
                        <a:rPr sz="1200">
                          <a:solidFill>
                            <a:srgbClr val="16281E"/>
                          </a:solidFill>
                          <a:latin typeface="Public Sans"/>
                        </a:rPr>
                        <a:t>Audit</a:t>
                      </a:r>
                    </a:p>
                  </a:txBody>
                  <a:tcPr marL="73152" marR="73152" marT="36576" marB="36576" anchor="ctr">
                    <a:solidFill>
                      <a:srgbClr val="FCFBF6"/>
                    </a:solidFill>
                  </a:tcPr>
                </a:tc>
                <a:tc>
                  <a:txBody>
                    <a:bodyPr/>
                    <a:lstStyle/>
                    <a:p>
                      <a:pPr algn="l"/>
                      <a:r>
                        <a:rPr sz="1200">
                          <a:solidFill>
                            <a:srgbClr val="16281E"/>
                          </a:solidFill>
                          <a:latin typeface="Public Sans"/>
                        </a:rPr>
                        <a:t>3 elected auditors, or an appointed CPA</a:t>
                      </a:r>
                    </a:p>
                  </a:txBody>
                  <a:tcPr marL="73152" marR="73152" marT="36576" marB="36576" anchor="ctr">
                    <a:solidFill>
                      <a:srgbClr val="FCFBF6"/>
                    </a:solidFill>
                  </a:tcPr>
                </a:tc>
                <a:tc>
                  <a:txBody>
                    <a:bodyPr/>
                    <a:lstStyle/>
                    <a:p>
                      <a:pPr algn="l"/>
                      <a:r>
                        <a:rPr sz="1200">
                          <a:solidFill>
                            <a:srgbClr val="16281E"/>
                          </a:solidFill>
                          <a:latin typeface="Public Sans"/>
                        </a:rPr>
                        <a:t>Elected auditors, a controller, or an independent CPA by ordinance</a:t>
                      </a:r>
                    </a:p>
                  </a:txBody>
                  <a:tcPr marL="73152" marR="73152" marT="36576" marB="36576" anchor="ctr">
                    <a:solidFill>
                      <a:srgbClr val="FCFBF6"/>
                    </a:solidFill>
                  </a:tcPr>
                </a:tc>
                <a:extLst>
                  <a:ext uri="{0D108BD9-81ED-4DB2-BD59-A6C34878D82A}">
                    <a16:rowId xmlns:a16="http://schemas.microsoft.com/office/drawing/2014/main" val="10003"/>
                  </a:ext>
                </a:extLst>
              </a:tr>
              <a:tr h="548640">
                <a:tc>
                  <a:txBody>
                    <a:bodyPr/>
                    <a:lstStyle/>
                    <a:p>
                      <a:pPr algn="l"/>
                      <a:r>
                        <a:rPr sz="1200">
                          <a:solidFill>
                            <a:srgbClr val="16281E"/>
                          </a:solidFill>
                          <a:latin typeface="Public Sans"/>
                        </a:rPr>
                        <a:t>Quorum</a:t>
                      </a:r>
                    </a:p>
                  </a:txBody>
                  <a:tcPr marL="73152" marR="73152" marT="36576" marB="36576" anchor="ctr">
                    <a:solidFill>
                      <a:srgbClr val="F5F4EC"/>
                    </a:solidFill>
                  </a:tcPr>
                </a:tc>
                <a:tc>
                  <a:txBody>
                    <a:bodyPr/>
                    <a:lstStyle/>
                    <a:p>
                      <a:pPr algn="l"/>
                      <a:r>
                        <a:rPr sz="1200">
                          <a:solidFill>
                            <a:srgbClr val="16281E"/>
                          </a:solidFill>
                          <a:latin typeface="Public Sans"/>
                        </a:rPr>
                        <a:t>Per township practice</a:t>
                      </a:r>
                    </a:p>
                  </a:txBody>
                  <a:tcPr marL="73152" marR="73152" marT="36576" marB="36576" anchor="ctr">
                    <a:solidFill>
                      <a:srgbClr val="F5F4EC"/>
                    </a:solidFill>
                  </a:tcPr>
                </a:tc>
                <a:tc>
                  <a:txBody>
                    <a:bodyPr/>
                    <a:lstStyle/>
                    <a:p>
                      <a:pPr algn="l"/>
                      <a:r>
                        <a:rPr sz="1200">
                          <a:solidFill>
                            <a:srgbClr val="16281E"/>
                          </a:solidFill>
                          <a:latin typeface="Public Sans"/>
                        </a:rPr>
                        <a:t>Only members physically present count; remote participation by policy</a:t>
                      </a:r>
                    </a:p>
                  </a:txBody>
                  <a:tcPr marL="73152" marR="73152" marT="36576" marB="36576" anchor="ctr">
                    <a:solidFill>
                      <a:srgbClr val="F5F4EC"/>
                    </a:solidFill>
                  </a:tcPr>
                </a:tc>
                <a:extLst>
                  <a:ext uri="{0D108BD9-81ED-4DB2-BD59-A6C34878D82A}">
                    <a16:rowId xmlns:a16="http://schemas.microsoft.com/office/drawing/2014/main" val="10004"/>
                  </a:ext>
                </a:extLst>
              </a:tr>
              <a:tr h="548640">
                <a:tc>
                  <a:txBody>
                    <a:bodyPr/>
                    <a:lstStyle/>
                    <a:p>
                      <a:pPr algn="l"/>
                      <a:r>
                        <a:rPr sz="1200">
                          <a:solidFill>
                            <a:srgbClr val="16281E"/>
                          </a:solidFill>
                          <a:latin typeface="Public Sans"/>
                        </a:rPr>
                        <a:t>Elected officials' pay (25,000–34,999 residents)</a:t>
                      </a:r>
                    </a:p>
                  </a:txBody>
                  <a:tcPr marL="73152" marR="73152" marT="36576" marB="36576" anchor="ctr">
                    <a:solidFill>
                      <a:srgbClr val="FCFBF6"/>
                    </a:solidFill>
                  </a:tcPr>
                </a:tc>
                <a:tc>
                  <a:txBody>
                    <a:bodyPr/>
                    <a:lstStyle/>
                    <a:p>
                      <a:pPr algn="l"/>
                      <a:r>
                        <a:rPr sz="1200">
                          <a:solidFill>
                            <a:srgbClr val="16281E"/>
                          </a:solidFill>
                          <a:latin typeface="Public Sans"/>
                        </a:rPr>
                        <a:t>Set by Second Class Code tiers</a:t>
                      </a:r>
                    </a:p>
                  </a:txBody>
                  <a:tcPr marL="73152" marR="73152" marT="36576" marB="36576" anchor="ctr">
                    <a:solidFill>
                      <a:srgbClr val="FCFBF6"/>
                    </a:solidFill>
                  </a:tcPr>
                </a:tc>
                <a:tc>
                  <a:txBody>
                    <a:bodyPr/>
                    <a:lstStyle/>
                    <a:p>
                      <a:pPr algn="l"/>
                      <a:r>
                        <a:rPr sz="1200">
                          <a:solidFill>
                            <a:srgbClr val="16281E"/>
                          </a:solidFill>
                          <a:latin typeface="Public Sans"/>
                        </a:rPr>
                        <a:t>$7,335 a year (2020 rewrite)</a:t>
                      </a:r>
                    </a:p>
                  </a:txBody>
                  <a:tcPr marL="73152" marR="73152" marT="36576" marB="36576" anchor="ctr">
                    <a:solidFill>
                      <a:srgbClr val="FCFBF6"/>
                    </a:solidFill>
                  </a:tcPr>
                </a:tc>
                <a:extLst>
                  <a:ext uri="{0D108BD9-81ED-4DB2-BD59-A6C34878D82A}">
                    <a16:rowId xmlns:a16="http://schemas.microsoft.com/office/drawing/2014/main" val="10005"/>
                  </a:ext>
                </a:extLst>
              </a:tr>
              <a:tr h="548640">
                <a:tc>
                  <a:txBody>
                    <a:bodyPr/>
                    <a:lstStyle/>
                    <a:p>
                      <a:pPr algn="l"/>
                      <a:r>
                        <a:rPr sz="1200">
                          <a:solidFill>
                            <a:srgbClr val="16281E"/>
                          </a:solidFill>
                          <a:latin typeface="Public Sans"/>
                        </a:rPr>
                        <a:t>Other powers</a:t>
                      </a:r>
                    </a:p>
                  </a:txBody>
                  <a:tcPr marL="73152" marR="73152" marT="36576" marB="36576" anchor="ctr">
                    <a:solidFill>
                      <a:srgbClr val="F5F4EC"/>
                    </a:solidFill>
                  </a:tcPr>
                </a:tc>
                <a:tc>
                  <a:txBody>
                    <a:bodyPr/>
                    <a:lstStyle/>
                    <a:p>
                      <a:pPr algn="l"/>
                      <a:r>
                        <a:rPr sz="1200">
                          <a:solidFill>
                            <a:srgbClr val="16281E"/>
                          </a:solidFill>
                          <a:latin typeface="Public Sans"/>
                        </a:rPr>
                        <a:t>—</a:t>
                      </a:r>
                    </a:p>
                  </a:txBody>
                  <a:tcPr marL="73152" marR="73152" marT="36576" marB="36576" anchor="ctr">
                    <a:solidFill>
                      <a:srgbClr val="F5F4EC"/>
                    </a:solidFill>
                  </a:tcPr>
                </a:tc>
                <a:tc>
                  <a:txBody>
                    <a:bodyPr/>
                    <a:lstStyle/>
                    <a:p>
                      <a:pPr algn="l"/>
                      <a:r>
                        <a:rPr sz="1200">
                          <a:solidFill>
                            <a:srgbClr val="16281E"/>
                          </a:solidFill>
                          <a:latin typeface="Public Sans"/>
                        </a:rPr>
                        <a:t>General authority to license and regulate businesses; operating reserve fund; front-foot or benefit assessments for public improvements</a:t>
                      </a:r>
                    </a:p>
                  </a:txBody>
                  <a:tcPr marL="73152" marR="73152" marT="36576" marB="36576" anchor="ctr">
                    <a:solidFill>
                      <a:srgbClr val="F5F4E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BECOMING A FIRST CLASS TOWNSHIP</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A referendum is required; the earliest change would take effect in January 2028</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73 Pa.C.S. §106 and §109 (Act 7 of 2026); Act 96 of 2020</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12</a:t>
            </a:r>
            <a:endParaRPr lang="en-US" sz="1200" dirty="0"/>
          </a:p>
        </p:txBody>
      </p:sp>
      <p:sp>
        <p:nvSpPr>
          <p:cNvPr id="8" name="Step card 1"/>
          <p:cNvSpPr/>
          <p:nvPr/>
        </p:nvSpPr>
        <p:spPr>
          <a:xfrm>
            <a:off x="813816" y="2103120"/>
            <a:ext cx="7086600" cy="580644"/>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Step number 1"/>
          <p:cNvSpPr/>
          <p:nvPr/>
        </p:nvSpPr>
        <p:spPr>
          <a:xfrm>
            <a:off x="969264" y="2192274"/>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1</a:t>
            </a:r>
          </a:p>
        </p:txBody>
      </p:sp>
      <p:sp>
        <p:nvSpPr>
          <p:cNvPr id="10" name="Step text 1"/>
          <p:cNvSpPr txBox="1"/>
          <p:nvPr/>
        </p:nvSpPr>
        <p:spPr>
          <a:xfrm>
            <a:off x="1536192" y="2148839"/>
            <a:ext cx="6217920" cy="489204"/>
          </a:xfrm>
          <a:prstGeom prst="rect">
            <a:avLst/>
          </a:prstGeom>
          <a:noFill/>
        </p:spPr>
        <p:txBody>
          <a:bodyPr wrap="square" lIns="0" tIns="0" rIns="0" bIns="0" anchor="ctr">
            <a:noAutofit/>
          </a:bodyPr>
          <a:lstStyle/>
          <a:p>
            <a:pPr algn="l"/>
            <a:r>
              <a:rPr sz="1250" b="1">
                <a:solidFill>
                  <a:srgbClr val="16281E"/>
                </a:solidFill>
                <a:latin typeface="Public Sans"/>
              </a:rPr>
              <a:t>Population density</a:t>
            </a:r>
          </a:p>
          <a:p>
            <a:pPr algn="l">
              <a:spcBef>
                <a:spcPts val="100"/>
              </a:spcBef>
            </a:pPr>
            <a:r>
              <a:rPr sz="1100" b="0">
                <a:solidFill>
                  <a:srgbClr val="16281E"/>
                </a:solidFill>
                <a:latin typeface="Public Sans"/>
              </a:rPr>
              <a:t>At least 300 residents per sq mi (latest Census data). LMT: about 33,000 residents (2020 Census: 33,180) on 17.9 sq mi, about 1,850 per sq mi.</a:t>
            </a:r>
          </a:p>
        </p:txBody>
      </p:sp>
      <p:sp>
        <p:nvSpPr>
          <p:cNvPr id="11" name="Step card 2"/>
          <p:cNvSpPr/>
          <p:nvPr/>
        </p:nvSpPr>
        <p:spPr>
          <a:xfrm>
            <a:off x="813816" y="2758744"/>
            <a:ext cx="7086600" cy="580644"/>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Step number 2"/>
          <p:cNvSpPr/>
          <p:nvPr/>
        </p:nvSpPr>
        <p:spPr>
          <a:xfrm>
            <a:off x="969264" y="2847898"/>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2</a:t>
            </a:r>
          </a:p>
        </p:txBody>
      </p:sp>
      <p:sp>
        <p:nvSpPr>
          <p:cNvPr id="13" name="Step text 2"/>
          <p:cNvSpPr txBox="1"/>
          <p:nvPr/>
        </p:nvSpPr>
        <p:spPr>
          <a:xfrm>
            <a:off x="1536192" y="2804464"/>
            <a:ext cx="6217920" cy="489204"/>
          </a:xfrm>
          <a:prstGeom prst="rect">
            <a:avLst/>
          </a:prstGeom>
          <a:noFill/>
        </p:spPr>
        <p:txBody>
          <a:bodyPr wrap="square" lIns="0" tIns="0" rIns="0" bIns="0" anchor="ctr">
            <a:noAutofit/>
          </a:bodyPr>
          <a:lstStyle/>
          <a:p>
            <a:pPr algn="l"/>
            <a:r>
              <a:rPr sz="1250" b="1">
                <a:solidFill>
                  <a:srgbClr val="16281E"/>
                </a:solidFill>
                <a:latin typeface="Public Sans"/>
              </a:rPr>
              <a:t>Board resolution</a:t>
            </a:r>
          </a:p>
          <a:p>
            <a:pPr algn="l">
              <a:spcBef>
                <a:spcPts val="100"/>
              </a:spcBef>
            </a:pPr>
            <a:r>
              <a:rPr sz="1100" b="0">
                <a:solidFill>
                  <a:srgbClr val="16281E"/>
                </a:solidFill>
                <a:latin typeface="Public Sans"/>
              </a:rPr>
              <a:t>The Board may act on its own, or must act within 15 days of a petition signed by at least 5% of electors. The resolution states the density.</a:t>
            </a:r>
          </a:p>
        </p:txBody>
      </p:sp>
      <p:sp>
        <p:nvSpPr>
          <p:cNvPr id="14" name="Step card 3"/>
          <p:cNvSpPr/>
          <p:nvPr/>
        </p:nvSpPr>
        <p:spPr>
          <a:xfrm>
            <a:off x="813816" y="3414369"/>
            <a:ext cx="7086600" cy="580644"/>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Step number 3"/>
          <p:cNvSpPr/>
          <p:nvPr/>
        </p:nvSpPr>
        <p:spPr>
          <a:xfrm>
            <a:off x="969264" y="3503523"/>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3</a:t>
            </a:r>
          </a:p>
        </p:txBody>
      </p:sp>
      <p:sp>
        <p:nvSpPr>
          <p:cNvPr id="16" name="Step text 3"/>
          <p:cNvSpPr txBox="1"/>
          <p:nvPr/>
        </p:nvSpPr>
        <p:spPr>
          <a:xfrm>
            <a:off x="1536192" y="3460089"/>
            <a:ext cx="6217920" cy="489204"/>
          </a:xfrm>
          <a:prstGeom prst="rect">
            <a:avLst/>
          </a:prstGeom>
          <a:noFill/>
        </p:spPr>
        <p:txBody>
          <a:bodyPr wrap="square" lIns="0" tIns="0" rIns="0" bIns="0" anchor="ctr">
            <a:noAutofit/>
          </a:bodyPr>
          <a:lstStyle/>
          <a:p>
            <a:pPr algn="l"/>
            <a:r>
              <a:rPr sz="1250" b="1">
                <a:solidFill>
                  <a:srgbClr val="16281E"/>
                </a:solidFill>
                <a:latin typeface="Public Sans"/>
              </a:rPr>
              <a:t>Referendum</a:t>
            </a:r>
          </a:p>
          <a:p>
            <a:pPr algn="l">
              <a:spcBef>
                <a:spcPts val="100"/>
              </a:spcBef>
            </a:pPr>
            <a:r>
              <a:rPr sz="1100" b="0">
                <a:solidFill>
                  <a:srgbClr val="16281E"/>
                </a:solidFill>
                <a:latin typeface="Public Sans"/>
              </a:rPr>
              <a:t>Question on the next primary, general or municipal ballot at least 90 days after the resolution. If rejected, no new proceedings for 2 years.</a:t>
            </a:r>
          </a:p>
        </p:txBody>
      </p:sp>
      <p:sp>
        <p:nvSpPr>
          <p:cNvPr id="17" name="Step card 4"/>
          <p:cNvSpPr/>
          <p:nvPr/>
        </p:nvSpPr>
        <p:spPr>
          <a:xfrm>
            <a:off x="813816" y="4069994"/>
            <a:ext cx="7086600" cy="580644"/>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Step number 4"/>
          <p:cNvSpPr/>
          <p:nvPr/>
        </p:nvSpPr>
        <p:spPr>
          <a:xfrm>
            <a:off x="969264" y="4159148"/>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4</a:t>
            </a:r>
          </a:p>
        </p:txBody>
      </p:sp>
      <p:sp>
        <p:nvSpPr>
          <p:cNvPr id="19" name="Step text 4"/>
          <p:cNvSpPr txBox="1"/>
          <p:nvPr/>
        </p:nvSpPr>
        <p:spPr>
          <a:xfrm>
            <a:off x="1536192" y="4115714"/>
            <a:ext cx="6217920" cy="489204"/>
          </a:xfrm>
          <a:prstGeom prst="rect">
            <a:avLst/>
          </a:prstGeom>
          <a:noFill/>
        </p:spPr>
        <p:txBody>
          <a:bodyPr wrap="square" lIns="0" tIns="0" rIns="0" bIns="0" anchor="ctr">
            <a:noAutofit/>
          </a:bodyPr>
          <a:lstStyle/>
          <a:p>
            <a:pPr algn="l"/>
            <a:r>
              <a:rPr sz="1250" b="1">
                <a:solidFill>
                  <a:srgbClr val="16281E"/>
                </a:solidFill>
                <a:latin typeface="Public Sans"/>
              </a:rPr>
              <a:t>Effective date</a:t>
            </a:r>
          </a:p>
          <a:p>
            <a:pPr algn="l">
              <a:spcBef>
                <a:spcPts val="100"/>
              </a:spcBef>
            </a:pPr>
            <a:r>
              <a:rPr sz="1100" b="0">
                <a:solidFill>
                  <a:srgbClr val="16281E"/>
                </a:solidFill>
                <a:latin typeface="Public Sans"/>
              </a:rPr>
              <a:t>If approved, first class government takes effect the first Monday of January after the election.</a:t>
            </a:r>
          </a:p>
        </p:txBody>
      </p:sp>
      <p:sp>
        <p:nvSpPr>
          <p:cNvPr id="20" name="Step card 5"/>
          <p:cNvSpPr/>
          <p:nvPr/>
        </p:nvSpPr>
        <p:spPr>
          <a:xfrm>
            <a:off x="813816" y="4725619"/>
            <a:ext cx="7086600" cy="580644"/>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Step number 5"/>
          <p:cNvSpPr/>
          <p:nvPr/>
        </p:nvSpPr>
        <p:spPr>
          <a:xfrm>
            <a:off x="969264" y="4814773"/>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5</a:t>
            </a:r>
          </a:p>
        </p:txBody>
      </p:sp>
      <p:sp>
        <p:nvSpPr>
          <p:cNvPr id="22" name="Step text 5"/>
          <p:cNvSpPr txBox="1"/>
          <p:nvPr/>
        </p:nvSpPr>
        <p:spPr>
          <a:xfrm>
            <a:off x="1536192" y="4771339"/>
            <a:ext cx="6217920" cy="489204"/>
          </a:xfrm>
          <a:prstGeom prst="rect">
            <a:avLst/>
          </a:prstGeom>
          <a:noFill/>
        </p:spPr>
        <p:txBody>
          <a:bodyPr wrap="square" lIns="0" tIns="0" rIns="0" bIns="0" anchor="ctr">
            <a:noAutofit/>
          </a:bodyPr>
          <a:lstStyle/>
          <a:p>
            <a:pPr algn="l"/>
            <a:r>
              <a:rPr sz="1250" b="1">
                <a:solidFill>
                  <a:srgbClr val="16281E"/>
                </a:solidFill>
                <a:latin typeface="Public Sans"/>
              </a:rPr>
              <a:t>Interim officers (§109)</a:t>
            </a:r>
          </a:p>
          <a:p>
            <a:pPr algn="l">
              <a:spcBef>
                <a:spcPts val="100"/>
              </a:spcBef>
            </a:pPr>
            <a:r>
              <a:rPr sz="1100" b="0">
                <a:solidFill>
                  <a:srgbClr val="16281E"/>
                </a:solidFill>
                <a:latin typeface="Public Sans"/>
              </a:rPr>
              <a:t>On that date the supervisors' terms end; officers appointed by the Court of Common Pleas serve until the first Monday of January after the next municipal election.</a:t>
            </a:r>
          </a:p>
        </p:txBody>
      </p:sp>
      <p:sp>
        <p:nvSpPr>
          <p:cNvPr id="23" name="Step card 6"/>
          <p:cNvSpPr/>
          <p:nvPr/>
        </p:nvSpPr>
        <p:spPr>
          <a:xfrm>
            <a:off x="813816" y="5381244"/>
            <a:ext cx="7086600" cy="580644"/>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Step number 6"/>
          <p:cNvSpPr/>
          <p:nvPr/>
        </p:nvSpPr>
        <p:spPr>
          <a:xfrm>
            <a:off x="969264" y="5470398"/>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6</a:t>
            </a:r>
          </a:p>
        </p:txBody>
      </p:sp>
      <p:sp>
        <p:nvSpPr>
          <p:cNvPr id="25" name="Step text 6"/>
          <p:cNvSpPr txBox="1"/>
          <p:nvPr/>
        </p:nvSpPr>
        <p:spPr>
          <a:xfrm>
            <a:off x="1536192" y="5426964"/>
            <a:ext cx="6217920" cy="489204"/>
          </a:xfrm>
          <a:prstGeom prst="rect">
            <a:avLst/>
          </a:prstGeom>
          <a:noFill/>
        </p:spPr>
        <p:txBody>
          <a:bodyPr wrap="square" lIns="0" tIns="0" rIns="0" bIns="0" anchor="ctr">
            <a:noAutofit/>
          </a:bodyPr>
          <a:lstStyle/>
          <a:p>
            <a:pPr algn="l"/>
            <a:r>
              <a:rPr sz="1250" b="1">
                <a:solidFill>
                  <a:srgbClr val="16281E"/>
                </a:solidFill>
                <a:latin typeface="Public Sans"/>
              </a:rPr>
              <a:t>First election</a:t>
            </a:r>
          </a:p>
          <a:p>
            <a:pPr algn="l">
              <a:spcBef>
                <a:spcPts val="100"/>
              </a:spcBef>
            </a:pPr>
            <a:r>
              <a:rPr sz="1100" b="0">
                <a:solidFill>
                  <a:srgbClr val="16281E"/>
                </a:solidFill>
                <a:latin typeface="Public Sans"/>
              </a:rPr>
              <a:t>5 commissioners at large (unless wards): three 4-year and two 2-year terms. A tax collector is also elected.</a:t>
            </a:r>
          </a:p>
        </p:txBody>
      </p:sp>
      <p:sp>
        <p:nvSpPr>
          <p:cNvPr id="26" name="Timeline panel"/>
          <p:cNvSpPr/>
          <p:nvPr/>
        </p:nvSpPr>
        <p:spPr>
          <a:xfrm>
            <a:off x="8092440" y="2103120"/>
            <a:ext cx="3291840" cy="3858768"/>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imeline text"/>
          <p:cNvSpPr txBox="1"/>
          <p:nvPr/>
        </p:nvSpPr>
        <p:spPr>
          <a:xfrm>
            <a:off x="8321040" y="2240280"/>
            <a:ext cx="2880360" cy="3657600"/>
          </a:xfrm>
          <a:prstGeom prst="rect">
            <a:avLst/>
          </a:prstGeom>
          <a:noFill/>
        </p:spPr>
        <p:txBody>
          <a:bodyPr wrap="square" lIns="0" tIns="0" rIns="0" bIns="0" anchor="t">
            <a:noAutofit/>
          </a:bodyPr>
          <a:lstStyle/>
          <a:p>
            <a:pPr algn="l"/>
            <a:r>
              <a:rPr sz="1100" b="1">
                <a:solidFill>
                  <a:srgbClr val="D8A930"/>
                </a:solidFill>
                <a:latin typeface="Public Sans"/>
              </a:rPr>
              <a:t>EARLIEST TIMELINE</a:t>
            </a:r>
          </a:p>
          <a:p>
            <a:pPr algn="l">
              <a:spcBef>
                <a:spcPts val="600"/>
              </a:spcBef>
            </a:pPr>
            <a:r>
              <a:rPr sz="1300" b="1">
                <a:solidFill>
                  <a:srgbClr val="F5F4EC"/>
                </a:solidFill>
                <a:latin typeface="Public Sans"/>
              </a:rPr>
              <a:t>By Feb. 17, 2027</a:t>
            </a:r>
          </a:p>
          <a:p>
            <a:pPr algn="l"/>
            <a:r>
              <a:rPr sz="1100" b="0">
                <a:solidFill>
                  <a:srgbClr val="BFD3C5"/>
                </a:solidFill>
                <a:latin typeface="Public Sans"/>
              </a:rPr>
              <a:t>Board resolution (90 days before the primary)</a:t>
            </a:r>
          </a:p>
          <a:p>
            <a:pPr algn="l">
              <a:spcBef>
                <a:spcPts val="600"/>
              </a:spcBef>
            </a:pPr>
            <a:r>
              <a:rPr sz="1300" b="1">
                <a:solidFill>
                  <a:srgbClr val="F5F4EC"/>
                </a:solidFill>
                <a:latin typeface="Public Sans"/>
              </a:rPr>
              <a:t>May 18, 2027</a:t>
            </a:r>
          </a:p>
          <a:p>
            <a:pPr algn="l"/>
            <a:r>
              <a:rPr sz="1100" b="0">
                <a:solidFill>
                  <a:srgbClr val="BFD3C5"/>
                </a:solidFill>
                <a:latin typeface="Public Sans"/>
              </a:rPr>
              <a:t>Referendum at the municipal primary</a:t>
            </a:r>
          </a:p>
          <a:p>
            <a:pPr algn="l">
              <a:spcBef>
                <a:spcPts val="600"/>
              </a:spcBef>
            </a:pPr>
            <a:r>
              <a:rPr sz="1300" b="1">
                <a:solidFill>
                  <a:srgbClr val="F5F4EC"/>
                </a:solidFill>
                <a:latin typeface="Public Sans"/>
              </a:rPr>
              <a:t>December 2027</a:t>
            </a:r>
          </a:p>
          <a:p>
            <a:pPr algn="l"/>
            <a:r>
              <a:rPr sz="1100" b="0">
                <a:solidFill>
                  <a:srgbClr val="BFD3C5"/>
                </a:solidFill>
                <a:latin typeface="Public Sans"/>
              </a:rPr>
              <a:t>2028 budget adopted under the Second Class Code (14-mill cap)</a:t>
            </a:r>
          </a:p>
          <a:p>
            <a:pPr algn="l">
              <a:spcBef>
                <a:spcPts val="600"/>
              </a:spcBef>
            </a:pPr>
            <a:r>
              <a:rPr sz="1300" b="1">
                <a:solidFill>
                  <a:srgbClr val="D8A930"/>
                </a:solidFill>
                <a:latin typeface="Public Sans"/>
              </a:rPr>
              <a:t>Jan. 3, 2028</a:t>
            </a:r>
          </a:p>
          <a:p>
            <a:pPr algn="l"/>
            <a:r>
              <a:rPr sz="1100" b="0">
                <a:solidFill>
                  <a:srgbClr val="BFD3C5"/>
                </a:solidFill>
                <a:latin typeface="Public Sans"/>
              </a:rPr>
              <a:t>First class status takes effect; court-appointed officers take office</a:t>
            </a:r>
          </a:p>
          <a:p>
            <a:pPr algn="l">
              <a:spcBef>
                <a:spcPts val="600"/>
              </a:spcBef>
            </a:pPr>
            <a:r>
              <a:rPr sz="1300" b="1">
                <a:solidFill>
                  <a:srgbClr val="F5F4EC"/>
                </a:solidFill>
                <a:latin typeface="Public Sans"/>
              </a:rPr>
              <a:t>Nov. 2027 or Nov. 2029</a:t>
            </a:r>
          </a:p>
          <a:p>
            <a:pPr algn="l"/>
            <a:r>
              <a:rPr sz="1100" b="0">
                <a:solidFill>
                  <a:srgbClr val="BFD3C5"/>
                </a:solidFill>
                <a:latin typeface="Public Sans"/>
              </a:rPr>
              <a:t>First commissioner election (solicitor to confirm)</a:t>
            </a:r>
          </a:p>
          <a:p>
            <a:pPr algn="l">
              <a:spcBef>
                <a:spcPts val="800"/>
              </a:spcBef>
            </a:pPr>
            <a:r>
              <a:rPr sz="1100" b="1">
                <a:solidFill>
                  <a:srgbClr val="D8A930"/>
                </a:solidFill>
                <a:latin typeface="Public Sans"/>
              </a:rPr>
              <a:t>The workbook assumes 30 mills in 2028 (solicitor to confirm).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TAXES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The general-purpose limit rises from 14 to 30 mills; special purpose levies need First Class Code authority</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First and Second Class Township Codes; 2027 draft budget (10-02-2026)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13</a:t>
            </a:r>
            <a:endParaRPr lang="en-US" sz="1200" dirty="0"/>
          </a:p>
        </p:txBody>
      </p:sp>
      <p:sp>
        <p:nvSpPr>
          <p:cNvPr id="8" name="Limit panel"/>
          <p:cNvSpPr/>
          <p:nvPr/>
        </p:nvSpPr>
        <p:spPr>
          <a:xfrm>
            <a:off x="813816" y="2148840"/>
            <a:ext cx="3154680" cy="3794760"/>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Limit text"/>
          <p:cNvSpPr txBox="1"/>
          <p:nvPr/>
        </p:nvSpPr>
        <p:spPr>
          <a:xfrm>
            <a:off x="1024128" y="2331720"/>
            <a:ext cx="2743200" cy="3474720"/>
          </a:xfrm>
          <a:prstGeom prst="rect">
            <a:avLst/>
          </a:prstGeom>
          <a:noFill/>
        </p:spPr>
        <p:txBody>
          <a:bodyPr wrap="square" lIns="0" tIns="0" rIns="0" bIns="0" anchor="t">
            <a:noAutofit/>
          </a:bodyPr>
          <a:lstStyle/>
          <a:p>
            <a:pPr algn="l"/>
            <a:r>
              <a:rPr sz="1100" b="1">
                <a:solidFill>
                  <a:srgbClr val="D8A930"/>
                </a:solidFill>
                <a:latin typeface="Public Sans"/>
              </a:rPr>
              <a:t>GENERAL PURPOSE LIMIT</a:t>
            </a:r>
          </a:p>
          <a:p>
            <a:pPr algn="l">
              <a:spcBef>
                <a:spcPts val="400"/>
              </a:spcBef>
            </a:pPr>
            <a:r>
              <a:rPr sz="2600" b="1">
                <a:solidFill>
                  <a:srgbClr val="D8A930"/>
                </a:solidFill>
                <a:latin typeface="Libre Baskerville"/>
              </a:rPr>
              <a:t>14 → 30 mills</a:t>
            </a:r>
          </a:p>
          <a:p>
            <a:pPr algn="l">
              <a:spcBef>
                <a:spcPts val="400"/>
              </a:spcBef>
            </a:pPr>
            <a:r>
              <a:rPr sz="1200" b="0">
                <a:solidFill>
                  <a:srgbClr val="F5F4EC"/>
                </a:solidFill>
                <a:latin typeface="Public Sans"/>
              </a:rPr>
              <a:t>Second class: 14 mills, up to 19 with court approval. First class: 30 mills.</a:t>
            </a:r>
          </a:p>
          <a:p>
            <a:pPr algn="l">
              <a:spcBef>
                <a:spcPts val="1000"/>
              </a:spcBef>
            </a:pPr>
            <a:r>
              <a:rPr sz="1200" b="1">
                <a:solidFill>
                  <a:srgbClr val="F5F4EC"/>
                </a:solidFill>
                <a:latin typeface="Public Sans"/>
              </a:rPr>
              <a:t>LMT General Fund today: 13.88 mills</a:t>
            </a:r>
          </a:p>
          <a:p>
            <a:pPr algn="l">
              <a:spcBef>
                <a:spcPts val="600"/>
              </a:spcBef>
            </a:pPr>
            <a:r>
              <a:rPr sz="1200" b="0">
                <a:solidFill>
                  <a:srgbClr val="BFD3C5"/>
                </a:solidFill>
                <a:latin typeface="Public Sans"/>
              </a:rPr>
              <a:t>30-mill scenario (from 2028): +16.12 mills, about $8.7M more a year</a:t>
            </a:r>
          </a:p>
          <a:p>
            <a:pPr algn="l">
              <a:spcBef>
                <a:spcPts val="600"/>
              </a:spcBef>
            </a:pPr>
            <a:r>
              <a:rPr sz="1200" b="0">
                <a:solidFill>
                  <a:srgbClr val="BFD3C5"/>
                </a:solidFill>
                <a:latin typeface="Public Sans"/>
              </a:rPr>
              <a:t>Total municipal millage with 30 mills: 41.11</a:t>
            </a:r>
          </a:p>
        </p:txBody>
      </p:sp>
      <p:graphicFrame>
        <p:nvGraphicFramePr>
          <p:cNvPr id="10" name="Levy table"/>
          <p:cNvGraphicFramePr>
            <a:graphicFrameLocks noGrp="1"/>
          </p:cNvGraphicFramePr>
          <p:nvPr>
            <p:extLst>
              <p:ext uri="{D42A27DB-BD31-4B8C-83A1-F6EECF244321}">
                <p14:modId xmlns:p14="http://schemas.microsoft.com/office/powerpoint/2010/main" val="931160744"/>
              </p:ext>
            </p:extLst>
          </p:nvPr>
        </p:nvGraphicFramePr>
        <p:xfrm>
          <a:off x="4206240" y="2148840"/>
          <a:ext cx="7178040" cy="3625596"/>
        </p:xfrm>
        <a:graphic>
          <a:graphicData uri="http://schemas.openxmlformats.org/drawingml/2006/table">
            <a:tbl>
              <a:tblPr>
                <a:tableStyleId>{5C22544A-7EE6-4342-B048-85BDC9FD1C3A}</a:tableStyleId>
              </a:tblPr>
              <a:tblGrid>
                <a:gridCol w="2423160">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gridCol w="3886200">
                  <a:extLst>
                    <a:ext uri="{9D8B030D-6E8A-4147-A177-3AD203B41FA5}">
                      <a16:colId xmlns:a16="http://schemas.microsoft.com/office/drawing/2014/main" val="20002"/>
                    </a:ext>
                  </a:extLst>
                </a:gridCol>
              </a:tblGrid>
              <a:tr h="384048">
                <a:tc>
                  <a:txBody>
                    <a:bodyPr/>
                    <a:lstStyle/>
                    <a:p>
                      <a:pPr algn="l"/>
                      <a:r>
                        <a:rPr sz="1200" b="1">
                          <a:solidFill>
                            <a:srgbClr val="F5F4EC"/>
                          </a:solidFill>
                          <a:latin typeface="Public Sans"/>
                        </a:rPr>
                        <a:t>Fund</a:t>
                      </a:r>
                    </a:p>
                  </a:txBody>
                  <a:tcPr marL="73152" marR="73152" marT="36576" marB="36576" anchor="ctr">
                    <a:solidFill>
                      <a:srgbClr val="143D29"/>
                    </a:solidFill>
                  </a:tcPr>
                </a:tc>
                <a:tc>
                  <a:txBody>
                    <a:bodyPr/>
                    <a:lstStyle/>
                    <a:p>
                      <a:pPr algn="r"/>
                      <a:r>
                        <a:rPr sz="1200" b="1">
                          <a:solidFill>
                            <a:srgbClr val="F5F4EC"/>
                          </a:solidFill>
                          <a:latin typeface="Public Sans"/>
                        </a:rPr>
                        <a:t>Mills</a:t>
                      </a:r>
                    </a:p>
                  </a:txBody>
                  <a:tcPr marL="73152" marR="73152" marT="36576" marB="36576" anchor="ctr">
                    <a:solidFill>
                      <a:srgbClr val="143D29"/>
                    </a:solidFill>
                  </a:tcPr>
                </a:tc>
                <a:tc>
                  <a:txBody>
                    <a:bodyPr/>
                    <a:lstStyle/>
                    <a:p>
                      <a:pPr algn="l"/>
                      <a:r>
                        <a:rPr sz="1200" b="1">
                          <a:solidFill>
                            <a:srgbClr val="F5F4EC"/>
                          </a:solidFill>
                          <a:latin typeface="Public Sans"/>
                        </a:rPr>
                        <a:t>First class authority</a:t>
                      </a:r>
                    </a:p>
                  </a:txBody>
                  <a:tcPr marL="73152" marR="73152" marT="36576" marB="36576" anchor="ctr">
                    <a:solidFill>
                      <a:srgbClr val="143D29"/>
                    </a:solidFill>
                  </a:tcPr>
                </a:tc>
                <a:extLst>
                  <a:ext uri="{0D108BD9-81ED-4DB2-BD59-A6C34878D82A}">
                    <a16:rowId xmlns:a16="http://schemas.microsoft.com/office/drawing/2014/main" val="10000"/>
                  </a:ext>
                </a:extLst>
              </a:tr>
              <a:tr h="324612">
                <a:tc>
                  <a:txBody>
                    <a:bodyPr/>
                    <a:lstStyle/>
                    <a:p>
                      <a:pPr algn="l"/>
                      <a:r>
                        <a:rPr sz="1200">
                          <a:solidFill>
                            <a:srgbClr val="16281E"/>
                          </a:solidFill>
                          <a:latin typeface="Public Sans"/>
                        </a:rPr>
                        <a:t>General Fund</a:t>
                      </a:r>
                    </a:p>
                  </a:txBody>
                  <a:tcPr marL="73152" marR="73152" marT="36576" marB="36576" anchor="ctr">
                    <a:solidFill>
                      <a:srgbClr val="FCFBF6"/>
                    </a:solidFill>
                  </a:tcPr>
                </a:tc>
                <a:tc>
                  <a:txBody>
                    <a:bodyPr/>
                    <a:lstStyle/>
                    <a:p>
                      <a:pPr algn="r"/>
                      <a:r>
                        <a:rPr sz="1200">
                          <a:solidFill>
                            <a:srgbClr val="16281E"/>
                          </a:solidFill>
                          <a:latin typeface="Public Sans"/>
                        </a:rPr>
                        <a:t>13.88</a:t>
                      </a:r>
                    </a:p>
                  </a:txBody>
                  <a:tcPr marL="73152" marR="73152" marT="36576" marB="36576" anchor="ctr">
                    <a:solidFill>
                      <a:srgbClr val="FCFBF6"/>
                    </a:solidFill>
                  </a:tcPr>
                </a:tc>
                <a:tc>
                  <a:txBody>
                    <a:bodyPr/>
                    <a:lstStyle/>
                    <a:p>
                      <a:pPr algn="l"/>
                      <a:r>
                        <a:rPr sz="1200">
                          <a:solidFill>
                            <a:srgbClr val="16281E"/>
                          </a:solidFill>
                          <a:latin typeface="Public Sans"/>
                        </a:rPr>
                        <a:t>General purposes, up to 30 mills</a:t>
                      </a:r>
                    </a:p>
                  </a:txBody>
                  <a:tcPr marL="73152" marR="73152" marT="36576" marB="36576" anchor="ctr">
                    <a:solidFill>
                      <a:srgbClr val="FCFBF6"/>
                    </a:solidFill>
                  </a:tcPr>
                </a:tc>
                <a:extLst>
                  <a:ext uri="{0D108BD9-81ED-4DB2-BD59-A6C34878D82A}">
                    <a16:rowId xmlns:a16="http://schemas.microsoft.com/office/drawing/2014/main" val="10001"/>
                  </a:ext>
                </a:extLst>
              </a:tr>
              <a:tr h="324612">
                <a:tc>
                  <a:txBody>
                    <a:bodyPr/>
                    <a:lstStyle/>
                    <a:p>
                      <a:pPr algn="l"/>
                      <a:r>
                        <a:rPr sz="1200">
                          <a:solidFill>
                            <a:srgbClr val="16281E"/>
                          </a:solidFill>
                          <a:latin typeface="Public Sans"/>
                        </a:rPr>
                        <a:t>Roadway Improvement</a:t>
                      </a:r>
                    </a:p>
                  </a:txBody>
                  <a:tcPr marL="73152" marR="73152" marT="36576" marB="36576" anchor="ctr">
                    <a:solidFill>
                      <a:srgbClr val="F5F4EC"/>
                    </a:solidFill>
                  </a:tcPr>
                </a:tc>
                <a:tc>
                  <a:txBody>
                    <a:bodyPr/>
                    <a:lstStyle/>
                    <a:p>
                      <a:pPr algn="r"/>
                      <a:r>
                        <a:rPr sz="1200">
                          <a:solidFill>
                            <a:srgbClr val="16281E"/>
                          </a:solidFill>
                          <a:latin typeface="Public Sans"/>
                        </a:rPr>
                        <a:t>4.00</a:t>
                      </a:r>
                    </a:p>
                  </a:txBody>
                  <a:tcPr marL="73152" marR="73152" marT="36576" marB="36576" anchor="ctr">
                    <a:solidFill>
                      <a:srgbClr val="F5F4EC"/>
                    </a:solidFill>
                  </a:tcPr>
                </a:tc>
                <a:tc>
                  <a:txBody>
                    <a:bodyPr/>
                    <a:lstStyle/>
                    <a:p>
                      <a:pPr algn="l"/>
                      <a:r>
                        <a:rPr lang="en-US" sz="1200" dirty="0">
                          <a:solidFill>
                            <a:srgbClr val="16281E"/>
                          </a:solidFill>
                          <a:latin typeface="Public Sans"/>
                        </a:rPr>
                        <a:t>Authorized, up to 5 mills</a:t>
                      </a:r>
                      <a:endParaRPr sz="1200" dirty="0">
                        <a:solidFill>
                          <a:srgbClr val="16281E"/>
                        </a:solidFill>
                        <a:latin typeface="Public Sans"/>
                      </a:endParaRPr>
                    </a:p>
                  </a:txBody>
                  <a:tcPr marL="73152" marR="73152" marT="36576" marB="36576" anchor="ctr">
                    <a:solidFill>
                      <a:srgbClr val="F5F4EC"/>
                    </a:solidFill>
                  </a:tcPr>
                </a:tc>
                <a:extLst>
                  <a:ext uri="{0D108BD9-81ED-4DB2-BD59-A6C34878D82A}">
                    <a16:rowId xmlns:a16="http://schemas.microsoft.com/office/drawing/2014/main" val="10002"/>
                  </a:ext>
                </a:extLst>
              </a:tr>
              <a:tr h="324612">
                <a:tc>
                  <a:txBody>
                    <a:bodyPr/>
                    <a:lstStyle/>
                    <a:p>
                      <a:pPr algn="l"/>
                      <a:r>
                        <a:rPr sz="1200">
                          <a:solidFill>
                            <a:srgbClr val="16281E"/>
                          </a:solidFill>
                          <a:latin typeface="Public Sans"/>
                        </a:rPr>
                        <a:t>Debt Service</a:t>
                      </a:r>
                    </a:p>
                  </a:txBody>
                  <a:tcPr marL="73152" marR="73152" marT="36576" marB="36576" anchor="ctr">
                    <a:solidFill>
                      <a:srgbClr val="FCFBF6"/>
                    </a:solidFill>
                  </a:tcPr>
                </a:tc>
                <a:tc>
                  <a:txBody>
                    <a:bodyPr/>
                    <a:lstStyle/>
                    <a:p>
                      <a:pPr algn="r"/>
                      <a:r>
                        <a:rPr sz="1200">
                          <a:solidFill>
                            <a:srgbClr val="16281E"/>
                          </a:solidFill>
                          <a:latin typeface="Public Sans"/>
                        </a:rPr>
                        <a:t>2.53</a:t>
                      </a:r>
                    </a:p>
                  </a:txBody>
                  <a:tcPr marL="73152" marR="73152" marT="36576" marB="36576" anchor="ctr">
                    <a:solidFill>
                      <a:srgbClr val="FCFBF6"/>
                    </a:solidFill>
                  </a:tcPr>
                </a:tc>
                <a:tc>
                  <a:txBody>
                    <a:bodyPr/>
                    <a:lstStyle/>
                    <a:p>
                      <a:pPr algn="l"/>
                      <a:r>
                        <a:rPr sz="1200">
                          <a:solidFill>
                            <a:srgbClr val="16281E"/>
                          </a:solidFill>
                          <a:latin typeface="Public Sans"/>
                        </a:rPr>
                        <a:t>Continues (Local Government Unit Debt Act)</a:t>
                      </a:r>
                    </a:p>
                  </a:txBody>
                  <a:tcPr marL="73152" marR="73152" marT="36576" marB="36576" anchor="ctr">
                    <a:solidFill>
                      <a:srgbClr val="FCFBF6"/>
                    </a:solidFill>
                  </a:tcPr>
                </a:tc>
                <a:extLst>
                  <a:ext uri="{0D108BD9-81ED-4DB2-BD59-A6C34878D82A}">
                    <a16:rowId xmlns:a16="http://schemas.microsoft.com/office/drawing/2014/main" val="10003"/>
                  </a:ext>
                </a:extLst>
              </a:tr>
              <a:tr h="324612">
                <a:tc>
                  <a:txBody>
                    <a:bodyPr/>
                    <a:lstStyle/>
                    <a:p>
                      <a:pPr algn="l"/>
                      <a:r>
                        <a:rPr sz="1200">
                          <a:solidFill>
                            <a:srgbClr val="16281E"/>
                          </a:solidFill>
                          <a:latin typeface="Public Sans"/>
                        </a:rPr>
                        <a:t>Park &amp; Recreation</a:t>
                      </a:r>
                    </a:p>
                  </a:txBody>
                  <a:tcPr marL="73152" marR="73152" marT="36576" marB="36576" anchor="ctr">
                    <a:solidFill>
                      <a:srgbClr val="F5F4EC"/>
                    </a:solidFill>
                  </a:tcPr>
                </a:tc>
                <a:tc>
                  <a:txBody>
                    <a:bodyPr/>
                    <a:lstStyle/>
                    <a:p>
                      <a:pPr algn="r"/>
                      <a:r>
                        <a:rPr sz="1200">
                          <a:solidFill>
                            <a:srgbClr val="16281E"/>
                          </a:solidFill>
                          <a:latin typeface="Public Sans"/>
                        </a:rPr>
                        <a:t>2.43</a:t>
                      </a:r>
                    </a:p>
                  </a:txBody>
                  <a:tcPr marL="73152" marR="73152" marT="36576" marB="36576" anchor="ctr">
                    <a:solidFill>
                      <a:srgbClr val="F5F4EC"/>
                    </a:solidFill>
                  </a:tcPr>
                </a:tc>
                <a:tc>
                  <a:txBody>
                    <a:bodyPr/>
                    <a:lstStyle/>
                    <a:p>
                      <a:pPr algn="l"/>
                      <a:r>
                        <a:rPr sz="1200" dirty="0">
                          <a:solidFill>
                            <a:srgbClr val="16281E"/>
                          </a:solidFill>
                          <a:latin typeface="Public Sans"/>
                        </a:rPr>
                        <a:t>Parks and recreation tax</a:t>
                      </a:r>
                    </a:p>
                  </a:txBody>
                  <a:tcPr marL="73152" marR="73152" marT="36576" marB="36576" anchor="ctr">
                    <a:solidFill>
                      <a:srgbClr val="F5F4EC"/>
                    </a:solidFill>
                  </a:tcPr>
                </a:tc>
                <a:extLst>
                  <a:ext uri="{0D108BD9-81ED-4DB2-BD59-A6C34878D82A}">
                    <a16:rowId xmlns:a16="http://schemas.microsoft.com/office/drawing/2014/main" val="10004"/>
                  </a:ext>
                </a:extLst>
              </a:tr>
              <a:tr h="324612">
                <a:tc>
                  <a:txBody>
                    <a:bodyPr/>
                    <a:lstStyle/>
                    <a:p>
                      <a:pPr algn="l"/>
                      <a:r>
                        <a:rPr sz="1200">
                          <a:solidFill>
                            <a:srgbClr val="16281E"/>
                          </a:solidFill>
                          <a:latin typeface="Public Sans"/>
                        </a:rPr>
                        <a:t>Fire</a:t>
                      </a:r>
                    </a:p>
                  </a:txBody>
                  <a:tcPr marL="73152" marR="73152" marT="36576" marB="36576" anchor="ctr">
                    <a:solidFill>
                      <a:srgbClr val="FCFBF6"/>
                    </a:solidFill>
                  </a:tcPr>
                </a:tc>
                <a:tc>
                  <a:txBody>
                    <a:bodyPr/>
                    <a:lstStyle/>
                    <a:p>
                      <a:pPr algn="r"/>
                      <a:r>
                        <a:rPr sz="1200">
                          <a:solidFill>
                            <a:srgbClr val="16281E"/>
                          </a:solidFill>
                          <a:latin typeface="Public Sans"/>
                        </a:rPr>
                        <a:t>1.10</a:t>
                      </a:r>
                    </a:p>
                  </a:txBody>
                  <a:tcPr marL="73152" marR="73152" marT="36576" marB="36576" anchor="ctr">
                    <a:solidFill>
                      <a:srgbClr val="FCFBF6"/>
                    </a:solidFill>
                  </a:tcPr>
                </a:tc>
                <a:tc>
                  <a:txBody>
                    <a:bodyPr/>
                    <a:lstStyle/>
                    <a:p>
                      <a:pPr algn="l"/>
                      <a:r>
                        <a:rPr sz="1200">
                          <a:solidFill>
                            <a:srgbClr val="16281E"/>
                          </a:solidFill>
                          <a:latin typeface="Public Sans"/>
                        </a:rPr>
                        <a:t>Fire tax</a:t>
                      </a:r>
                    </a:p>
                  </a:txBody>
                  <a:tcPr marL="73152" marR="73152" marT="36576" marB="36576" anchor="ctr">
                    <a:solidFill>
                      <a:srgbClr val="FCFBF6"/>
                    </a:solidFill>
                  </a:tcPr>
                </a:tc>
                <a:extLst>
                  <a:ext uri="{0D108BD9-81ED-4DB2-BD59-A6C34878D82A}">
                    <a16:rowId xmlns:a16="http://schemas.microsoft.com/office/drawing/2014/main" val="10005"/>
                  </a:ext>
                </a:extLst>
              </a:tr>
              <a:tr h="324612">
                <a:tc>
                  <a:txBody>
                    <a:bodyPr/>
                    <a:lstStyle/>
                    <a:p>
                      <a:pPr algn="l"/>
                      <a:r>
                        <a:rPr sz="1200">
                          <a:solidFill>
                            <a:srgbClr val="16281E"/>
                          </a:solidFill>
                          <a:latin typeface="Public Sans"/>
                        </a:rPr>
                        <a:t>Ambulance &amp; Rescue</a:t>
                      </a:r>
                    </a:p>
                  </a:txBody>
                  <a:tcPr marL="73152" marR="73152" marT="36576" marB="36576" anchor="ctr">
                    <a:solidFill>
                      <a:srgbClr val="F5F4EC"/>
                    </a:solidFill>
                  </a:tcPr>
                </a:tc>
                <a:tc>
                  <a:txBody>
                    <a:bodyPr/>
                    <a:lstStyle/>
                    <a:p>
                      <a:pPr algn="r"/>
                      <a:r>
                        <a:rPr sz="1200">
                          <a:solidFill>
                            <a:srgbClr val="16281E"/>
                          </a:solidFill>
                          <a:latin typeface="Public Sans"/>
                        </a:rPr>
                        <a:t>0.38</a:t>
                      </a:r>
                    </a:p>
                  </a:txBody>
                  <a:tcPr marL="73152" marR="73152" marT="36576" marB="36576" anchor="ctr">
                    <a:solidFill>
                      <a:srgbClr val="F5F4EC"/>
                    </a:solidFill>
                  </a:tcPr>
                </a:tc>
                <a:tc>
                  <a:txBody>
                    <a:bodyPr/>
                    <a:lstStyle/>
                    <a:p>
                      <a:pPr algn="l"/>
                      <a:r>
                        <a:rPr sz="1200">
                          <a:solidFill>
                            <a:srgbClr val="16281E"/>
                          </a:solidFill>
                          <a:latin typeface="Public Sans"/>
                        </a:rPr>
                        <a:t>Authorized, up to 0.5 mill</a:t>
                      </a:r>
                    </a:p>
                  </a:txBody>
                  <a:tcPr marL="73152" marR="73152" marT="36576" marB="36576" anchor="ctr">
                    <a:solidFill>
                      <a:srgbClr val="F5F4EC"/>
                    </a:solidFill>
                  </a:tcPr>
                </a:tc>
                <a:extLst>
                  <a:ext uri="{0D108BD9-81ED-4DB2-BD59-A6C34878D82A}">
                    <a16:rowId xmlns:a16="http://schemas.microsoft.com/office/drawing/2014/main" val="10006"/>
                  </a:ext>
                </a:extLst>
              </a:tr>
              <a:tr h="324612">
                <a:tc>
                  <a:txBody>
                    <a:bodyPr/>
                    <a:lstStyle/>
                    <a:p>
                      <a:pPr algn="l"/>
                      <a:r>
                        <a:rPr sz="1200">
                          <a:solidFill>
                            <a:srgbClr val="16281E"/>
                          </a:solidFill>
                          <a:latin typeface="Public Sans"/>
                        </a:rPr>
                        <a:t>Hydrant</a:t>
                      </a:r>
                    </a:p>
                  </a:txBody>
                  <a:tcPr marL="73152" marR="73152" marT="36576" marB="36576" anchor="ctr">
                    <a:solidFill>
                      <a:srgbClr val="FCFBF6"/>
                    </a:solidFill>
                  </a:tcPr>
                </a:tc>
                <a:tc>
                  <a:txBody>
                    <a:bodyPr/>
                    <a:lstStyle/>
                    <a:p>
                      <a:pPr algn="r"/>
                      <a:r>
                        <a:rPr sz="1200">
                          <a:solidFill>
                            <a:srgbClr val="16281E"/>
                          </a:solidFill>
                          <a:latin typeface="Public Sans"/>
                        </a:rPr>
                        <a:t>0.373</a:t>
                      </a:r>
                    </a:p>
                  </a:txBody>
                  <a:tcPr marL="73152" marR="73152" marT="36576" marB="36576" anchor="ctr">
                    <a:solidFill>
                      <a:srgbClr val="FCFBF6"/>
                    </a:solidFill>
                  </a:tcPr>
                </a:tc>
                <a:tc>
                  <a:txBody>
                    <a:bodyPr/>
                    <a:lstStyle/>
                    <a:p>
                      <a:pPr algn="l"/>
                      <a:r>
                        <a:rPr sz="1200" dirty="0">
                          <a:solidFill>
                            <a:srgbClr val="16281E"/>
                          </a:solidFill>
                          <a:latin typeface="Public Sans"/>
                        </a:rPr>
                        <a:t>Levied by other first class townships</a:t>
                      </a:r>
                      <a:r>
                        <a:rPr lang="en-US" sz="1200" dirty="0">
                          <a:solidFill>
                            <a:srgbClr val="16281E"/>
                          </a:solidFill>
                          <a:latin typeface="Public Sans"/>
                        </a:rPr>
                        <a:t>; however, not explicitly authorized as a hydrant; may </a:t>
                      </a:r>
                      <a:r>
                        <a:rPr lang="en-US" sz="1200">
                          <a:solidFill>
                            <a:srgbClr val="16281E"/>
                          </a:solidFill>
                          <a:latin typeface="Public Sans"/>
                        </a:rPr>
                        <a:t>be able </a:t>
                      </a:r>
                      <a:r>
                        <a:rPr lang="en-US" sz="1200" dirty="0">
                          <a:solidFill>
                            <a:srgbClr val="16281E"/>
                          </a:solidFill>
                          <a:latin typeface="Public Sans"/>
                        </a:rPr>
                        <a:t>to address through public improvement assessment</a:t>
                      </a:r>
                      <a:endParaRPr sz="1200" dirty="0">
                        <a:solidFill>
                          <a:srgbClr val="16281E"/>
                        </a:solidFill>
                        <a:latin typeface="Public Sans"/>
                      </a:endParaRPr>
                    </a:p>
                  </a:txBody>
                  <a:tcPr marL="73152" marR="73152" marT="36576" marB="36576" anchor="ctr">
                    <a:solidFill>
                      <a:srgbClr val="FCFBF6"/>
                    </a:solidFill>
                  </a:tcPr>
                </a:tc>
                <a:extLst>
                  <a:ext uri="{0D108BD9-81ED-4DB2-BD59-A6C34878D82A}">
                    <a16:rowId xmlns:a16="http://schemas.microsoft.com/office/drawing/2014/main" val="10007"/>
                  </a:ext>
                </a:extLst>
              </a:tr>
              <a:tr h="324612">
                <a:tc>
                  <a:txBody>
                    <a:bodyPr/>
                    <a:lstStyle/>
                    <a:p>
                      <a:pPr algn="l"/>
                      <a:r>
                        <a:rPr sz="1200">
                          <a:solidFill>
                            <a:srgbClr val="16281E"/>
                          </a:solidFill>
                          <a:latin typeface="Public Sans"/>
                        </a:rPr>
                        <a:t>Road Machinery</a:t>
                      </a:r>
                    </a:p>
                  </a:txBody>
                  <a:tcPr marL="73152" marR="73152" marT="36576" marB="36576" anchor="ctr">
                    <a:solidFill>
                      <a:srgbClr val="F5F4EC"/>
                    </a:solidFill>
                  </a:tcPr>
                </a:tc>
                <a:tc>
                  <a:txBody>
                    <a:bodyPr/>
                    <a:lstStyle/>
                    <a:p>
                      <a:pPr algn="r"/>
                      <a:r>
                        <a:rPr sz="1200">
                          <a:solidFill>
                            <a:srgbClr val="16281E"/>
                          </a:solidFill>
                          <a:latin typeface="Public Sans"/>
                        </a:rPr>
                        <a:t>0.30</a:t>
                      </a:r>
                    </a:p>
                  </a:txBody>
                  <a:tcPr marL="73152" marR="73152" marT="36576" marB="36576" anchor="ctr">
                    <a:solidFill>
                      <a:srgbClr val="F5F4EC"/>
                    </a:solidFill>
                  </a:tcPr>
                </a:tc>
                <a:tc>
                  <a:txBody>
                    <a:bodyPr/>
                    <a:lstStyle/>
                    <a:p>
                      <a:pPr algn="l"/>
                      <a:r>
                        <a:rPr sz="1200">
                          <a:solidFill>
                            <a:srgbClr val="16281E"/>
                          </a:solidFill>
                          <a:latin typeface="Public Sans"/>
                        </a:rPr>
                        <a:t>No equivalent found; solicitor to confirm</a:t>
                      </a:r>
                    </a:p>
                  </a:txBody>
                  <a:tcPr marL="73152" marR="73152" marT="36576" marB="36576" anchor="ctr">
                    <a:solidFill>
                      <a:srgbClr val="F5F4EC"/>
                    </a:solidFill>
                  </a:tcPr>
                </a:tc>
                <a:extLst>
                  <a:ext uri="{0D108BD9-81ED-4DB2-BD59-A6C34878D82A}">
                    <a16:rowId xmlns:a16="http://schemas.microsoft.com/office/drawing/2014/main" val="10008"/>
                  </a:ext>
                </a:extLst>
              </a:tr>
              <a:tr h="324612">
                <a:tc>
                  <a:txBody>
                    <a:bodyPr/>
                    <a:lstStyle/>
                    <a:p>
                      <a:pPr algn="l"/>
                      <a:r>
                        <a:rPr sz="1200" b="1">
                          <a:solidFill>
                            <a:srgbClr val="16281E"/>
                          </a:solidFill>
                          <a:latin typeface="Public Sans"/>
                        </a:rPr>
                        <a:t>Total municipal millage</a:t>
                      </a:r>
                    </a:p>
                  </a:txBody>
                  <a:tcPr marL="73152" marR="73152" marT="36576" marB="36576" anchor="ctr">
                    <a:solidFill>
                      <a:srgbClr val="E4E8D6"/>
                    </a:solidFill>
                  </a:tcPr>
                </a:tc>
                <a:tc>
                  <a:txBody>
                    <a:bodyPr/>
                    <a:lstStyle/>
                    <a:p>
                      <a:pPr algn="r"/>
                      <a:r>
                        <a:rPr sz="1200" b="1">
                          <a:solidFill>
                            <a:srgbClr val="16281E"/>
                          </a:solidFill>
                          <a:latin typeface="Public Sans"/>
                        </a:rPr>
                        <a:t>24.993</a:t>
                      </a:r>
                    </a:p>
                  </a:txBody>
                  <a:tcPr marL="73152" marR="73152" marT="36576" marB="36576" anchor="ctr">
                    <a:solidFill>
                      <a:srgbClr val="E4E8D6"/>
                    </a:solidFill>
                  </a:tcPr>
                </a:tc>
                <a:tc>
                  <a:txBody>
                    <a:bodyPr/>
                    <a:lstStyle/>
                    <a:p>
                      <a:pPr algn="l"/>
                      <a:endParaRPr dirty="0"/>
                    </a:p>
                  </a:txBody>
                  <a:tcPr marL="73152" marR="73152" marT="36576" marB="36576" anchor="ctr">
                    <a:solidFill>
                      <a:srgbClr val="E4E8D6"/>
                    </a:solidFill>
                  </a:tcPr>
                </a:tc>
                <a:extLst>
                  <a:ext uri="{0D108BD9-81ED-4DB2-BD59-A6C34878D82A}">
                    <a16:rowId xmlns:a16="http://schemas.microsoft.com/office/drawing/2014/main" val="10009"/>
                  </a:ext>
                </a:extLst>
              </a:tr>
            </a:tbl>
          </a:graphicData>
        </a:graphic>
      </p:graphicFrame>
      <p:sp>
        <p:nvSpPr>
          <p:cNvPr id="11" name="Levy note"/>
          <p:cNvSpPr txBox="1"/>
          <p:nvPr/>
        </p:nvSpPr>
        <p:spPr>
          <a:xfrm>
            <a:off x="4206240" y="5532120"/>
            <a:ext cx="7178040" cy="411480"/>
          </a:xfrm>
          <a:prstGeom prst="rect">
            <a:avLst/>
          </a:prstGeom>
          <a:noFill/>
        </p:spPr>
        <p:txBody>
          <a:bodyPr wrap="square" lIns="0" tIns="0" rIns="0" bIns="0" anchor="t">
            <a:noAutofit/>
          </a:bodyPr>
          <a:lstStyle/>
          <a:p>
            <a:pPr algn="l"/>
            <a:endParaRPr lang="en-US" sz="1100" b="0" dirty="0">
              <a:solidFill>
                <a:srgbClr val="55645A"/>
              </a:solidFill>
              <a:latin typeface="Public Sans"/>
            </a:endParaRPr>
          </a:p>
          <a:p>
            <a:pPr algn="l"/>
            <a:endParaRPr lang="en-US" sz="1100" dirty="0">
              <a:solidFill>
                <a:srgbClr val="55645A"/>
              </a:solidFill>
              <a:latin typeface="Public Sans"/>
            </a:endParaRPr>
          </a:p>
          <a:p>
            <a:pPr algn="l"/>
            <a:r>
              <a:rPr lang="en-US" sz="1100" dirty="0">
                <a:solidFill>
                  <a:srgbClr val="55645A"/>
                </a:solidFill>
                <a:latin typeface="Public Sans"/>
              </a:rPr>
              <a:t>St</a:t>
            </a:r>
            <a:r>
              <a:rPr sz="1100" b="0" dirty="0">
                <a:solidFill>
                  <a:srgbClr val="55645A"/>
                </a:solidFill>
                <a:latin typeface="Public Sans"/>
              </a:rPr>
              <a:t>reet lights are funded by a special assessment, not millage; solicitor to confirm. Levies without separate authority would be funded within the 30-mill limit or another way (next slide).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TAXING ROOM</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First class status would add about 16 mills of room; the current code leaves 0.12 mills</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2027 draft budget (10-02-2026); 2026 Final Budget; Township Codes</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14</a:t>
            </a:r>
            <a:endParaRPr lang="en-US" sz="1200" dirty="0"/>
          </a:p>
        </p:txBody>
      </p:sp>
      <p:graphicFrame>
        <p:nvGraphicFramePr>
          <p:cNvPr id="8" name="Taxing room table"/>
          <p:cNvGraphicFramePr>
            <a:graphicFrameLocks noGrp="1"/>
          </p:cNvGraphicFramePr>
          <p:nvPr/>
        </p:nvGraphicFramePr>
        <p:xfrm>
          <a:off x="822960" y="2148840"/>
          <a:ext cx="8321040" cy="2157984"/>
        </p:xfrm>
        <a:graphic>
          <a:graphicData uri="http://schemas.openxmlformats.org/drawingml/2006/table">
            <a:tbl>
              <a:tblPr>
                <a:tableStyleId>{5C22544A-7EE6-4342-B048-85BDC9FD1C3A}</a:tableStyleId>
              </a:tblPr>
              <a:tblGrid>
                <a:gridCol w="3566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965960">
                  <a:extLst>
                    <a:ext uri="{9D8B030D-6E8A-4147-A177-3AD203B41FA5}">
                      <a16:colId xmlns:a16="http://schemas.microsoft.com/office/drawing/2014/main" val="20003"/>
                    </a:ext>
                  </a:extLst>
                </a:gridCol>
              </a:tblGrid>
              <a:tr h="457200">
                <a:tc>
                  <a:txBody>
                    <a:bodyPr/>
                    <a:lstStyle/>
                    <a:p>
                      <a:pPr algn="l"/>
                      <a:r>
                        <a:rPr sz="1300" b="1">
                          <a:solidFill>
                            <a:srgbClr val="F5F4EC"/>
                          </a:solidFill>
                          <a:latin typeface="Public Sans"/>
                        </a:rPr>
                        <a:t>Scenario</a:t>
                      </a:r>
                    </a:p>
                  </a:txBody>
                  <a:tcPr marL="73152" marR="73152" marT="36576" marB="36576" anchor="ctr">
                    <a:solidFill>
                      <a:srgbClr val="143D29"/>
                    </a:solidFill>
                  </a:tcPr>
                </a:tc>
                <a:tc>
                  <a:txBody>
                    <a:bodyPr/>
                    <a:lstStyle/>
                    <a:p>
                      <a:pPr algn="r"/>
                      <a:r>
                        <a:rPr sz="1300" b="1">
                          <a:solidFill>
                            <a:srgbClr val="F5F4EC"/>
                          </a:solidFill>
                          <a:latin typeface="Public Sans"/>
                        </a:rPr>
                        <a:t>Cap (mills)</a:t>
                      </a:r>
                    </a:p>
                  </a:txBody>
                  <a:tcPr marL="73152" marR="73152" marT="36576" marB="36576" anchor="ctr">
                    <a:solidFill>
                      <a:srgbClr val="143D29"/>
                    </a:solidFill>
                  </a:tcPr>
                </a:tc>
                <a:tc>
                  <a:txBody>
                    <a:bodyPr/>
                    <a:lstStyle/>
                    <a:p>
                      <a:pPr algn="r"/>
                      <a:r>
                        <a:rPr sz="1300" b="1">
                          <a:solidFill>
                            <a:srgbClr val="F5F4EC"/>
                          </a:solidFill>
                          <a:latin typeface="Public Sans"/>
                        </a:rPr>
                        <a:t>Room above 13.88</a:t>
                      </a:r>
                    </a:p>
                  </a:txBody>
                  <a:tcPr marL="73152" marR="73152" marT="36576" marB="36576" anchor="ctr">
                    <a:solidFill>
                      <a:srgbClr val="143D29"/>
                    </a:solidFill>
                  </a:tcPr>
                </a:tc>
                <a:tc>
                  <a:txBody>
                    <a:bodyPr/>
                    <a:lstStyle/>
                    <a:p>
                      <a:pPr algn="r"/>
                      <a:r>
                        <a:rPr sz="1300" b="1">
                          <a:solidFill>
                            <a:srgbClr val="F5F4EC"/>
                          </a:solidFill>
                          <a:latin typeface="Public Sans"/>
                        </a:rPr>
                        <a:t>Annual revenue capacity</a:t>
                      </a:r>
                    </a:p>
                  </a:txBody>
                  <a:tcPr marL="73152" marR="73152" marT="36576" marB="36576" anchor="ctr">
                    <a:solidFill>
                      <a:srgbClr val="143D29"/>
                    </a:solidFill>
                  </a:tcPr>
                </a:tc>
                <a:extLst>
                  <a:ext uri="{0D108BD9-81ED-4DB2-BD59-A6C34878D82A}">
                    <a16:rowId xmlns:a16="http://schemas.microsoft.com/office/drawing/2014/main" val="10000"/>
                  </a:ext>
                </a:extLst>
              </a:tr>
              <a:tr h="566928">
                <a:tc>
                  <a:txBody>
                    <a:bodyPr/>
                    <a:lstStyle/>
                    <a:p>
                      <a:pPr algn="l"/>
                      <a:r>
                        <a:rPr sz="1300">
                          <a:solidFill>
                            <a:srgbClr val="16281E"/>
                          </a:solidFill>
                          <a:latin typeface="Public Sans"/>
                        </a:rPr>
                        <a:t>Second class, as is</a:t>
                      </a:r>
                    </a:p>
                  </a:txBody>
                  <a:tcPr marL="73152" marR="73152" marT="36576" marB="36576" anchor="ctr">
                    <a:solidFill>
                      <a:srgbClr val="FCFBF6"/>
                    </a:solidFill>
                  </a:tcPr>
                </a:tc>
                <a:tc>
                  <a:txBody>
                    <a:bodyPr/>
                    <a:lstStyle/>
                    <a:p>
                      <a:pPr algn="r"/>
                      <a:r>
                        <a:rPr sz="1300">
                          <a:solidFill>
                            <a:srgbClr val="16281E"/>
                          </a:solidFill>
                          <a:latin typeface="Public Sans"/>
                        </a:rPr>
                        <a:t>14</a:t>
                      </a:r>
                    </a:p>
                  </a:txBody>
                  <a:tcPr marL="73152" marR="73152" marT="36576" marB="36576" anchor="ctr">
                    <a:solidFill>
                      <a:srgbClr val="FCFBF6"/>
                    </a:solidFill>
                  </a:tcPr>
                </a:tc>
                <a:tc>
                  <a:txBody>
                    <a:bodyPr/>
                    <a:lstStyle/>
                    <a:p>
                      <a:pPr algn="r"/>
                      <a:r>
                        <a:rPr sz="1300">
                          <a:solidFill>
                            <a:srgbClr val="16281E"/>
                          </a:solidFill>
                          <a:latin typeface="Public Sans"/>
                        </a:rPr>
                        <a:t>0.12</a:t>
                      </a:r>
                    </a:p>
                  </a:txBody>
                  <a:tcPr marL="73152" marR="73152" marT="36576" marB="36576" anchor="ctr">
                    <a:solidFill>
                      <a:srgbClr val="FCFBF6"/>
                    </a:solidFill>
                  </a:tcPr>
                </a:tc>
                <a:tc>
                  <a:txBody>
                    <a:bodyPr/>
                    <a:lstStyle/>
                    <a:p>
                      <a:pPr algn="r"/>
                      <a:r>
                        <a:rPr sz="1300">
                          <a:solidFill>
                            <a:srgbClr val="16281E"/>
                          </a:solidFill>
                          <a:latin typeface="Public Sans"/>
                        </a:rPr>
                        <a:t>about $65K</a:t>
                      </a:r>
                    </a:p>
                  </a:txBody>
                  <a:tcPr marL="73152" marR="73152" marT="36576" marB="36576" anchor="ctr">
                    <a:solidFill>
                      <a:srgbClr val="FCFBF6"/>
                    </a:solidFill>
                  </a:tcPr>
                </a:tc>
                <a:extLst>
                  <a:ext uri="{0D108BD9-81ED-4DB2-BD59-A6C34878D82A}">
                    <a16:rowId xmlns:a16="http://schemas.microsoft.com/office/drawing/2014/main" val="10001"/>
                  </a:ext>
                </a:extLst>
              </a:tr>
              <a:tr h="566928">
                <a:tc>
                  <a:txBody>
                    <a:bodyPr/>
                    <a:lstStyle/>
                    <a:p>
                      <a:pPr algn="l"/>
                      <a:r>
                        <a:rPr sz="1300">
                          <a:solidFill>
                            <a:srgbClr val="16281E"/>
                          </a:solidFill>
                          <a:latin typeface="Public Sans"/>
                        </a:rPr>
                        <a:t>Second class, with court approval</a:t>
                      </a:r>
                    </a:p>
                  </a:txBody>
                  <a:tcPr marL="73152" marR="73152" marT="36576" marB="36576" anchor="ctr">
                    <a:solidFill>
                      <a:srgbClr val="F5F4EC"/>
                    </a:solidFill>
                  </a:tcPr>
                </a:tc>
                <a:tc>
                  <a:txBody>
                    <a:bodyPr/>
                    <a:lstStyle/>
                    <a:p>
                      <a:pPr algn="r"/>
                      <a:r>
                        <a:rPr sz="1300">
                          <a:solidFill>
                            <a:srgbClr val="16281E"/>
                          </a:solidFill>
                          <a:latin typeface="Public Sans"/>
                        </a:rPr>
                        <a:t>19</a:t>
                      </a:r>
                    </a:p>
                  </a:txBody>
                  <a:tcPr marL="73152" marR="73152" marT="36576" marB="36576" anchor="ctr">
                    <a:solidFill>
                      <a:srgbClr val="F5F4EC"/>
                    </a:solidFill>
                  </a:tcPr>
                </a:tc>
                <a:tc>
                  <a:txBody>
                    <a:bodyPr/>
                    <a:lstStyle/>
                    <a:p>
                      <a:pPr algn="r"/>
                      <a:r>
                        <a:rPr sz="1300">
                          <a:solidFill>
                            <a:srgbClr val="16281E"/>
                          </a:solidFill>
                          <a:latin typeface="Public Sans"/>
                        </a:rPr>
                        <a:t>5.12</a:t>
                      </a:r>
                    </a:p>
                  </a:txBody>
                  <a:tcPr marL="73152" marR="73152" marT="36576" marB="36576" anchor="ctr">
                    <a:solidFill>
                      <a:srgbClr val="F5F4EC"/>
                    </a:solidFill>
                  </a:tcPr>
                </a:tc>
                <a:tc>
                  <a:txBody>
                    <a:bodyPr/>
                    <a:lstStyle/>
                    <a:p>
                      <a:pPr algn="r"/>
                      <a:r>
                        <a:rPr sz="1300">
                          <a:solidFill>
                            <a:srgbClr val="16281E"/>
                          </a:solidFill>
                          <a:latin typeface="Public Sans"/>
                        </a:rPr>
                        <a:t>about $2.76M</a:t>
                      </a:r>
                    </a:p>
                  </a:txBody>
                  <a:tcPr marL="73152" marR="73152" marT="36576" marB="36576" anchor="ctr">
                    <a:solidFill>
                      <a:srgbClr val="F5F4EC"/>
                    </a:solidFill>
                  </a:tcPr>
                </a:tc>
                <a:extLst>
                  <a:ext uri="{0D108BD9-81ED-4DB2-BD59-A6C34878D82A}">
                    <a16:rowId xmlns:a16="http://schemas.microsoft.com/office/drawing/2014/main" val="10002"/>
                  </a:ext>
                </a:extLst>
              </a:tr>
              <a:tr h="566928">
                <a:tc>
                  <a:txBody>
                    <a:bodyPr/>
                    <a:lstStyle/>
                    <a:p>
                      <a:pPr algn="l"/>
                      <a:r>
                        <a:rPr sz="1300">
                          <a:solidFill>
                            <a:srgbClr val="16281E"/>
                          </a:solidFill>
                          <a:latin typeface="Public Sans"/>
                        </a:rPr>
                        <a:t>First class</a:t>
                      </a:r>
                    </a:p>
                  </a:txBody>
                  <a:tcPr marL="73152" marR="73152" marT="36576" marB="36576" anchor="ctr">
                    <a:solidFill>
                      <a:srgbClr val="F3E9C8"/>
                    </a:solidFill>
                  </a:tcPr>
                </a:tc>
                <a:tc>
                  <a:txBody>
                    <a:bodyPr/>
                    <a:lstStyle/>
                    <a:p>
                      <a:pPr algn="r"/>
                      <a:r>
                        <a:rPr sz="1300">
                          <a:solidFill>
                            <a:srgbClr val="16281E"/>
                          </a:solidFill>
                          <a:latin typeface="Public Sans"/>
                        </a:rPr>
                        <a:t>30</a:t>
                      </a:r>
                    </a:p>
                  </a:txBody>
                  <a:tcPr marL="73152" marR="73152" marT="36576" marB="36576" anchor="ctr">
                    <a:solidFill>
                      <a:srgbClr val="F3E9C8"/>
                    </a:solidFill>
                  </a:tcPr>
                </a:tc>
                <a:tc>
                  <a:txBody>
                    <a:bodyPr/>
                    <a:lstStyle/>
                    <a:p>
                      <a:pPr algn="r"/>
                      <a:r>
                        <a:rPr sz="1300">
                          <a:solidFill>
                            <a:srgbClr val="16281E"/>
                          </a:solidFill>
                          <a:latin typeface="Public Sans"/>
                        </a:rPr>
                        <a:t>16.12</a:t>
                      </a:r>
                    </a:p>
                  </a:txBody>
                  <a:tcPr marL="73152" marR="73152" marT="36576" marB="36576" anchor="ctr">
                    <a:solidFill>
                      <a:srgbClr val="F3E9C8"/>
                    </a:solidFill>
                  </a:tcPr>
                </a:tc>
                <a:tc>
                  <a:txBody>
                    <a:bodyPr/>
                    <a:lstStyle/>
                    <a:p>
                      <a:pPr algn="r"/>
                      <a:r>
                        <a:rPr sz="1300">
                          <a:solidFill>
                            <a:srgbClr val="16281E"/>
                          </a:solidFill>
                          <a:latin typeface="Public Sans"/>
                        </a:rPr>
                        <a:t>about $8.7M</a:t>
                      </a:r>
                    </a:p>
                  </a:txBody>
                  <a:tcPr marL="73152" marR="73152" marT="36576" marB="36576" anchor="ctr">
                    <a:solidFill>
                      <a:srgbClr val="F3E9C8"/>
                    </a:solidFill>
                  </a:tcPr>
                </a:tc>
                <a:extLst>
                  <a:ext uri="{0D108BD9-81ED-4DB2-BD59-A6C34878D82A}">
                    <a16:rowId xmlns:a16="http://schemas.microsoft.com/office/drawing/2014/main" val="10003"/>
                  </a:ext>
                </a:extLst>
              </a:tr>
            </a:tbl>
          </a:graphicData>
        </a:graphic>
      </p:graphicFrame>
      <p:sp>
        <p:nvSpPr>
          <p:cNvPr id="9" name="Mill panel"/>
          <p:cNvSpPr/>
          <p:nvPr/>
        </p:nvSpPr>
        <p:spPr>
          <a:xfrm>
            <a:off x="9372600" y="2148840"/>
            <a:ext cx="2011680" cy="2157984"/>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Mill text"/>
          <p:cNvSpPr txBox="1"/>
          <p:nvPr/>
        </p:nvSpPr>
        <p:spPr>
          <a:xfrm>
            <a:off x="9528048" y="2286000"/>
            <a:ext cx="1737360" cy="1920240"/>
          </a:xfrm>
          <a:prstGeom prst="rect">
            <a:avLst/>
          </a:prstGeom>
          <a:noFill/>
        </p:spPr>
        <p:txBody>
          <a:bodyPr wrap="square" lIns="0" tIns="0" rIns="0" bIns="0" anchor="t">
            <a:noAutofit/>
          </a:bodyPr>
          <a:lstStyle/>
          <a:p>
            <a:pPr algn="l"/>
            <a:r>
              <a:rPr sz="1100" b="1">
                <a:solidFill>
                  <a:srgbClr val="D8A930"/>
                </a:solidFill>
                <a:latin typeface="Public Sans"/>
              </a:rPr>
              <a:t>ONE MILL</a:t>
            </a:r>
          </a:p>
          <a:p>
            <a:pPr algn="l">
              <a:spcBef>
                <a:spcPts val="400"/>
              </a:spcBef>
            </a:pPr>
            <a:r>
              <a:rPr sz="2200" b="1">
                <a:solidFill>
                  <a:srgbClr val="D8A930"/>
                </a:solidFill>
                <a:latin typeface="Libre Baskerville"/>
              </a:rPr>
              <a:t>≈ $539K</a:t>
            </a:r>
          </a:p>
          <a:p>
            <a:pPr algn="l">
              <a:spcBef>
                <a:spcPts val="600"/>
              </a:spcBef>
            </a:pPr>
            <a:r>
              <a:rPr sz="1050" b="0">
                <a:solidFill>
                  <a:srgbClr val="BFD3C5"/>
                </a:solidFill>
                <a:latin typeface="Public Sans"/>
              </a:rPr>
              <a:t>2027 draft budget (10-02-2026): $7.48M current-year real estate tax ÷ 13.88 mills</a:t>
            </a:r>
          </a:p>
        </p:txBody>
      </p:sp>
      <p:sp>
        <p:nvSpPr>
          <p:cNvPr id="11" name="Gap strip"/>
          <p:cNvSpPr/>
          <p:nvPr/>
        </p:nvSpPr>
        <p:spPr>
          <a:xfrm>
            <a:off x="822960" y="4526280"/>
            <a:ext cx="10561320" cy="1463040"/>
          </a:xfrm>
          <a:prstGeom prst="roundRect">
            <a:avLst>
              <a:gd name="adj" fmla="val 5000"/>
            </a:avLst>
          </a:prstGeom>
          <a:solidFill>
            <a:srgbClr val="F3E9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Gap text"/>
          <p:cNvSpPr txBox="1"/>
          <p:nvPr/>
        </p:nvSpPr>
        <p:spPr>
          <a:xfrm>
            <a:off x="1024128" y="4617720"/>
            <a:ext cx="10149840" cy="1280160"/>
          </a:xfrm>
          <a:prstGeom prst="rect">
            <a:avLst/>
          </a:prstGeom>
          <a:noFill/>
        </p:spPr>
        <p:txBody>
          <a:bodyPr wrap="square" lIns="0" tIns="0" rIns="0" bIns="0" anchor="ctr">
            <a:noAutofit/>
          </a:bodyPr>
          <a:lstStyle/>
          <a:p>
            <a:pPr algn="l"/>
            <a:r>
              <a:rPr sz="1200" b="1" dirty="0">
                <a:solidFill>
                  <a:srgbClr val="16281E"/>
                </a:solidFill>
                <a:latin typeface="Public Sans"/>
              </a:rPr>
              <a:t>General Fund millage: </a:t>
            </a:r>
            <a:r>
              <a:rPr sz="1200" b="0" dirty="0">
                <a:solidFill>
                  <a:srgbClr val="16281E"/>
                </a:solidFill>
                <a:latin typeface="Public Sans"/>
              </a:rPr>
              <a:t>13.88 mills, unchanged since at least 2022 and held flat in the 2026 budget projections through 2029.</a:t>
            </a:r>
          </a:p>
          <a:p>
            <a:pPr algn="l">
              <a:spcBef>
                <a:spcPts val="500"/>
              </a:spcBef>
            </a:pPr>
            <a:r>
              <a:rPr sz="1200" b="1" dirty="0">
                <a:solidFill>
                  <a:srgbClr val="16281E"/>
                </a:solidFill>
                <a:latin typeface="Public Sans"/>
              </a:rPr>
              <a:t>2027 deficit: </a:t>
            </a:r>
            <a:r>
              <a:rPr sz="1200" b="0" dirty="0">
                <a:solidFill>
                  <a:srgbClr val="16281E"/>
                </a:solidFill>
                <a:latin typeface="Public Sans"/>
              </a:rPr>
              <a:t>–$4.37M in the 10-02-2026 workbooks, or about 8.1 mills, more than the 5.12 mills available with court approval. (The 2026 Final Budget had projected a gap of about $3.5M.)</a:t>
            </a:r>
          </a:p>
          <a:p>
            <a:pPr algn="l">
              <a:spcBef>
                <a:spcPts val="500"/>
              </a:spcBef>
            </a:pPr>
            <a:r>
              <a:rPr sz="1200" b="1" dirty="0">
                <a:solidFill>
                  <a:srgbClr val="16281E"/>
                </a:solidFill>
                <a:latin typeface="Public Sans"/>
              </a:rPr>
              <a:t>Fund balance: </a:t>
            </a:r>
            <a:r>
              <a:rPr sz="1200" b="0" dirty="0">
                <a:solidFill>
                  <a:srgbClr val="16281E"/>
                </a:solidFill>
                <a:latin typeface="Public Sans"/>
              </a:rPr>
              <a:t>$2.52M at the end of 2026 in the workbooks ($2.34M in the 2026 Final Budget). Revenue estimates at current assessed values.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SPECIAL PURPOSE LEVIES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How special purpose levies would carry over to first class status</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First Class Township Code; Lower Moreland 2026 tax levy ordinance</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15</a:t>
            </a:r>
            <a:endParaRPr lang="en-US" sz="1200" dirty="0"/>
          </a:p>
        </p:txBody>
      </p:sp>
      <p:sp>
        <p:nvSpPr>
          <p:cNvPr id="8" name="Levy step 1"/>
          <p:cNvSpPr/>
          <p:nvPr/>
        </p:nvSpPr>
        <p:spPr>
          <a:xfrm>
            <a:off x="813816" y="2103120"/>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Levy number 1"/>
          <p:cNvSpPr/>
          <p:nvPr/>
        </p:nvSpPr>
        <p:spPr>
          <a:xfrm>
            <a:off x="969264" y="2258568"/>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1</a:t>
            </a:r>
          </a:p>
        </p:txBody>
      </p:sp>
      <p:sp>
        <p:nvSpPr>
          <p:cNvPr id="10" name="Levy step text 1"/>
          <p:cNvSpPr txBox="1"/>
          <p:nvPr/>
        </p:nvSpPr>
        <p:spPr>
          <a:xfrm>
            <a:off x="1536192" y="2167127"/>
            <a:ext cx="6217920" cy="585216"/>
          </a:xfrm>
          <a:prstGeom prst="rect">
            <a:avLst/>
          </a:prstGeom>
          <a:noFill/>
        </p:spPr>
        <p:txBody>
          <a:bodyPr wrap="square" lIns="0" tIns="0" rIns="0" bIns="0" anchor="ctr">
            <a:noAutofit/>
          </a:bodyPr>
          <a:lstStyle/>
          <a:p>
            <a:pPr algn="l"/>
            <a:r>
              <a:rPr sz="1300" b="1">
                <a:solidFill>
                  <a:srgbClr val="16281E"/>
                </a:solidFill>
                <a:latin typeface="Public Sans"/>
              </a:rPr>
              <a:t>Map each levy</a:t>
            </a:r>
          </a:p>
          <a:p>
            <a:pPr algn="l">
              <a:spcBef>
                <a:spcPts val="200"/>
              </a:spcBef>
            </a:pPr>
            <a:r>
              <a:rPr sz="1150" b="0">
                <a:solidFill>
                  <a:srgbClr val="16281E"/>
                </a:solidFill>
                <a:latin typeface="Public Sans"/>
              </a:rPr>
              <a:t>The solicitor matches each of the 8 current levies and the street light assessment to First Class Township Code authority and mill limits.</a:t>
            </a:r>
          </a:p>
        </p:txBody>
      </p:sp>
      <p:sp>
        <p:nvSpPr>
          <p:cNvPr id="11" name="Levy step 2"/>
          <p:cNvSpPr/>
          <p:nvPr/>
        </p:nvSpPr>
        <p:spPr>
          <a:xfrm>
            <a:off x="813816" y="2889503"/>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Levy number 2"/>
          <p:cNvSpPr/>
          <p:nvPr/>
        </p:nvSpPr>
        <p:spPr>
          <a:xfrm>
            <a:off x="969264" y="3044951"/>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2</a:t>
            </a:r>
          </a:p>
        </p:txBody>
      </p:sp>
      <p:sp>
        <p:nvSpPr>
          <p:cNvPr id="13" name="Levy step text 2"/>
          <p:cNvSpPr txBox="1"/>
          <p:nvPr/>
        </p:nvSpPr>
        <p:spPr>
          <a:xfrm>
            <a:off x="1536192" y="2953511"/>
            <a:ext cx="6217920" cy="585216"/>
          </a:xfrm>
          <a:prstGeom prst="rect">
            <a:avLst/>
          </a:prstGeom>
          <a:noFill/>
        </p:spPr>
        <p:txBody>
          <a:bodyPr wrap="square" lIns="0" tIns="0" rIns="0" bIns="0" anchor="ctr">
            <a:noAutofit/>
          </a:bodyPr>
          <a:lstStyle/>
          <a:p>
            <a:pPr algn="l"/>
            <a:r>
              <a:rPr sz="1300" b="1">
                <a:solidFill>
                  <a:srgbClr val="16281E"/>
                </a:solidFill>
                <a:latin typeface="Public Sans"/>
              </a:rPr>
              <a:t>Decide on levies without authority</a:t>
            </a:r>
          </a:p>
          <a:p>
            <a:pPr algn="l">
              <a:spcBef>
                <a:spcPts val="200"/>
              </a:spcBef>
            </a:pPr>
            <a:r>
              <a:rPr sz="1150" b="0">
                <a:solidFill>
                  <a:srgbClr val="16281E"/>
                </a:solidFill>
                <a:latin typeface="Public Sans"/>
              </a:rPr>
              <a:t>Fold them into the general purpose rate (within 30 mills) or fund them another way, and restructure the related special funds.</a:t>
            </a:r>
          </a:p>
        </p:txBody>
      </p:sp>
      <p:sp>
        <p:nvSpPr>
          <p:cNvPr id="14" name="Levy step 3"/>
          <p:cNvSpPr/>
          <p:nvPr/>
        </p:nvSpPr>
        <p:spPr>
          <a:xfrm>
            <a:off x="813816" y="3675887"/>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Levy number 3"/>
          <p:cNvSpPr/>
          <p:nvPr/>
        </p:nvSpPr>
        <p:spPr>
          <a:xfrm>
            <a:off x="969264" y="3831335"/>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3</a:t>
            </a:r>
          </a:p>
        </p:txBody>
      </p:sp>
      <p:sp>
        <p:nvSpPr>
          <p:cNvPr id="16" name="Levy step text 3"/>
          <p:cNvSpPr txBox="1"/>
          <p:nvPr/>
        </p:nvSpPr>
        <p:spPr>
          <a:xfrm>
            <a:off x="1536192" y="3739896"/>
            <a:ext cx="6217920" cy="585216"/>
          </a:xfrm>
          <a:prstGeom prst="rect">
            <a:avLst/>
          </a:prstGeom>
          <a:noFill/>
        </p:spPr>
        <p:txBody>
          <a:bodyPr wrap="square" lIns="0" tIns="0" rIns="0" bIns="0" anchor="ctr">
            <a:noAutofit/>
          </a:bodyPr>
          <a:lstStyle/>
          <a:p>
            <a:pPr algn="l"/>
            <a:r>
              <a:rPr sz="1300" b="1">
                <a:solidFill>
                  <a:srgbClr val="16281E"/>
                </a:solidFill>
                <a:latin typeface="Public Sans"/>
              </a:rPr>
              <a:t>Prepare the budget</a:t>
            </a:r>
          </a:p>
          <a:p>
            <a:pPr algn="l">
              <a:spcBef>
                <a:spcPts val="200"/>
              </a:spcBef>
            </a:pPr>
            <a:r>
              <a:rPr sz="1150" b="0">
                <a:solidFill>
                  <a:srgbClr val="16281E"/>
                </a:solidFill>
                <a:latin typeface="Public Sans"/>
              </a:rPr>
              <a:t>The proposed budget is on file for public inspection at least 20 days before adoption.</a:t>
            </a:r>
          </a:p>
        </p:txBody>
      </p:sp>
      <p:sp>
        <p:nvSpPr>
          <p:cNvPr id="17" name="Levy step 4"/>
          <p:cNvSpPr/>
          <p:nvPr/>
        </p:nvSpPr>
        <p:spPr>
          <a:xfrm>
            <a:off x="813816" y="4462272"/>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Levy number 4"/>
          <p:cNvSpPr/>
          <p:nvPr/>
        </p:nvSpPr>
        <p:spPr>
          <a:xfrm>
            <a:off x="969264" y="4617720"/>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4</a:t>
            </a:r>
          </a:p>
        </p:txBody>
      </p:sp>
      <p:sp>
        <p:nvSpPr>
          <p:cNvPr id="19" name="Levy step text 4"/>
          <p:cNvSpPr txBox="1"/>
          <p:nvPr/>
        </p:nvSpPr>
        <p:spPr>
          <a:xfrm>
            <a:off x="1536192" y="4526280"/>
            <a:ext cx="6217920" cy="585216"/>
          </a:xfrm>
          <a:prstGeom prst="rect">
            <a:avLst/>
          </a:prstGeom>
          <a:noFill/>
        </p:spPr>
        <p:txBody>
          <a:bodyPr wrap="square" lIns="0" tIns="0" rIns="0" bIns="0" anchor="ctr">
            <a:noAutofit/>
          </a:bodyPr>
          <a:lstStyle/>
          <a:p>
            <a:pPr algn="l"/>
            <a:r>
              <a:rPr sz="1300" b="1">
                <a:solidFill>
                  <a:srgbClr val="16281E"/>
                </a:solidFill>
                <a:latin typeface="Public Sans"/>
              </a:rPr>
              <a:t>Adopt the tax levy ordinance</a:t>
            </a:r>
          </a:p>
          <a:p>
            <a:pPr algn="l">
              <a:spcBef>
                <a:spcPts val="200"/>
              </a:spcBef>
            </a:pPr>
            <a:r>
              <a:rPr sz="1150" b="0">
                <a:solidFill>
                  <a:srgbClr val="16281E"/>
                </a:solidFill>
                <a:latin typeface="Public Sans"/>
              </a:rPr>
              <a:t>The commissioners set the general purpose rate and each special purpose rate.</a:t>
            </a:r>
          </a:p>
        </p:txBody>
      </p:sp>
      <p:sp>
        <p:nvSpPr>
          <p:cNvPr id="20" name="Levy step 5"/>
          <p:cNvSpPr/>
          <p:nvPr/>
        </p:nvSpPr>
        <p:spPr>
          <a:xfrm>
            <a:off x="813816" y="5248656"/>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Levy number 5"/>
          <p:cNvSpPr/>
          <p:nvPr/>
        </p:nvSpPr>
        <p:spPr>
          <a:xfrm>
            <a:off x="969264" y="5404104"/>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5</a:t>
            </a:r>
          </a:p>
        </p:txBody>
      </p:sp>
      <p:sp>
        <p:nvSpPr>
          <p:cNvPr id="22" name="Levy step text 5"/>
          <p:cNvSpPr txBox="1"/>
          <p:nvPr/>
        </p:nvSpPr>
        <p:spPr>
          <a:xfrm>
            <a:off x="1536192" y="5312664"/>
            <a:ext cx="6217920" cy="585216"/>
          </a:xfrm>
          <a:prstGeom prst="rect">
            <a:avLst/>
          </a:prstGeom>
          <a:noFill/>
        </p:spPr>
        <p:txBody>
          <a:bodyPr wrap="square" lIns="0" tIns="0" rIns="0" bIns="0" anchor="ctr">
            <a:noAutofit/>
          </a:bodyPr>
          <a:lstStyle/>
          <a:p>
            <a:pPr algn="l"/>
            <a:r>
              <a:rPr sz="1300" b="1">
                <a:solidFill>
                  <a:srgbClr val="16281E"/>
                </a:solidFill>
                <a:latin typeface="Public Sans"/>
              </a:rPr>
              <a:t>Update tax billing</a:t>
            </a:r>
          </a:p>
          <a:p>
            <a:pPr algn="l">
              <a:spcBef>
                <a:spcPts val="200"/>
              </a:spcBef>
            </a:pPr>
            <a:r>
              <a:rPr sz="1150" b="0">
                <a:solidFill>
                  <a:srgbClr val="16281E"/>
                </a:solidFill>
                <a:latin typeface="Public Sans"/>
              </a:rPr>
              <a:t>The new rates are provided to the tax collector for the property tax bills.</a:t>
            </a:r>
          </a:p>
        </p:txBody>
      </p:sp>
      <p:sp>
        <p:nvSpPr>
          <p:cNvPr id="23" name="Levy panel"/>
          <p:cNvSpPr/>
          <p:nvPr/>
        </p:nvSpPr>
        <p:spPr>
          <a:xfrm>
            <a:off x="8092440" y="2103120"/>
            <a:ext cx="3291840" cy="3858768"/>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Levy panel text"/>
          <p:cNvSpPr txBox="1"/>
          <p:nvPr/>
        </p:nvSpPr>
        <p:spPr>
          <a:xfrm>
            <a:off x="8321040" y="2267712"/>
            <a:ext cx="2852928" cy="3611880"/>
          </a:xfrm>
          <a:prstGeom prst="rect">
            <a:avLst/>
          </a:prstGeom>
          <a:noFill/>
        </p:spPr>
        <p:txBody>
          <a:bodyPr wrap="square" lIns="0" tIns="0" rIns="0" bIns="0" anchor="t">
            <a:noAutofit/>
          </a:bodyPr>
          <a:lstStyle/>
          <a:p>
            <a:pPr algn="l"/>
            <a:r>
              <a:rPr sz="1150" b="1">
                <a:solidFill>
                  <a:srgbClr val="D8A930"/>
                </a:solidFill>
                <a:latin typeface="Public Sans"/>
              </a:rPr>
              <a:t>Which code governs the 2028 levy: solicitor to confirm.</a:t>
            </a:r>
          </a:p>
          <a:p>
            <a:pPr algn="l">
              <a:spcBef>
                <a:spcPts val="1400"/>
              </a:spcBef>
            </a:pPr>
            <a:r>
              <a:rPr sz="1100" b="1">
                <a:solidFill>
                  <a:srgbClr val="D8A930"/>
                </a:solidFill>
                <a:latin typeface="Public Sans"/>
              </a:rPr>
              <a:t>EXAMPLE</a:t>
            </a:r>
          </a:p>
          <a:p>
            <a:pPr algn="l">
              <a:spcBef>
                <a:spcPts val="400"/>
              </a:spcBef>
            </a:pPr>
            <a:r>
              <a:rPr sz="1150" b="0">
                <a:solidFill>
                  <a:srgbClr val="BFD3C5"/>
                </a:solidFill>
                <a:latin typeface="Public Sans"/>
              </a:rPr>
              <a:t>Lower Moreland Township, a first class township, levies general purpose, fire, fire hydrant, ambulance, library, parks and recreation, and debt service taxes in its 2026 tax levy ordinance.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STORMWATER FEE</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Only the Second Class Township Code expressly authorizes stormwater fees</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Ord. 469; PSATS (5-14-2026); West Chester v. PASSHE (2026)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16</a:t>
            </a:r>
            <a:endParaRPr lang="en-US" sz="1200" dirty="0"/>
          </a:p>
        </p:txBody>
      </p:sp>
      <p:sp>
        <p:nvSpPr>
          <p:cNvPr id="8" name="Fee panel"/>
          <p:cNvSpPr/>
          <p:nvPr/>
        </p:nvSpPr>
        <p:spPr>
          <a:xfrm>
            <a:off x="813816" y="2148840"/>
            <a:ext cx="3154680" cy="3794760"/>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Fee text"/>
          <p:cNvSpPr txBox="1"/>
          <p:nvPr/>
        </p:nvSpPr>
        <p:spPr>
          <a:xfrm>
            <a:off x="1024128" y="2286000"/>
            <a:ext cx="2743200" cy="3611880"/>
          </a:xfrm>
          <a:prstGeom prst="rect">
            <a:avLst/>
          </a:prstGeom>
          <a:noFill/>
        </p:spPr>
        <p:txBody>
          <a:bodyPr wrap="square" lIns="0" tIns="0" rIns="0" bIns="0" anchor="t">
            <a:noAutofit/>
          </a:bodyPr>
          <a:lstStyle/>
          <a:p>
            <a:pPr algn="l"/>
            <a:r>
              <a:rPr sz="1100" b="1">
                <a:solidFill>
                  <a:srgbClr val="D8A930"/>
                </a:solidFill>
                <a:latin typeface="Public Sans"/>
              </a:rPr>
              <a:t>STORMWATER UTILITY FEE</a:t>
            </a:r>
          </a:p>
          <a:p>
            <a:pPr algn="l">
              <a:spcBef>
                <a:spcPts val="200"/>
              </a:spcBef>
            </a:pPr>
            <a:r>
              <a:rPr sz="3400" b="1">
                <a:solidFill>
                  <a:srgbClr val="D8A930"/>
                </a:solidFill>
                <a:latin typeface="Libre Baskerville"/>
              </a:rPr>
              <a:t>$2.1M</a:t>
            </a:r>
          </a:p>
          <a:p>
            <a:pPr algn="l"/>
            <a:r>
              <a:rPr sz="1250" b="0">
                <a:solidFill>
                  <a:srgbClr val="F5F4EC"/>
                </a:solidFill>
                <a:latin typeface="Public Sans"/>
              </a:rPr>
              <a:t>a year, paid by property owners</a:t>
            </a:r>
          </a:p>
          <a:p>
            <a:pPr algn="l">
              <a:spcBef>
                <a:spcPts val="800"/>
              </a:spcBef>
            </a:pPr>
            <a:r>
              <a:rPr sz="1150" b="0">
                <a:solidFill>
                  <a:srgbClr val="BFD3C5"/>
                </a:solidFill>
                <a:latin typeface="Public Sans"/>
              </a:rPr>
              <a:t>Levied on each developed property by impervious area; a typical home pays $8.50 a month</a:t>
            </a:r>
          </a:p>
          <a:p>
            <a:pPr algn="l">
              <a:spcBef>
                <a:spcPts val="800"/>
              </a:spcBef>
            </a:pPr>
            <a:r>
              <a:rPr sz="1150" b="0">
                <a:solidFill>
                  <a:srgbClr val="BFD3C5"/>
                </a:solidFill>
                <a:latin typeface="Public Sans"/>
              </a:rPr>
              <a:t>Dedicated to township stormwater projects: infrastructure repair and replacement, and PADEP Pollutant Reduction Plan requirements</a:t>
            </a:r>
          </a:p>
          <a:p>
            <a:pPr algn="l">
              <a:spcBef>
                <a:spcPts val="800"/>
              </a:spcBef>
            </a:pPr>
            <a:r>
              <a:rPr sz="1150" b="0">
                <a:solidFill>
                  <a:srgbClr val="BFD3C5"/>
                </a:solidFill>
                <a:latin typeface="Public Sans"/>
              </a:rPr>
              <a:t>Ordinance 469, adopted Dec. 17, 2025; first billed April 2026; $1.69M collected through August</a:t>
            </a:r>
          </a:p>
        </p:txBody>
      </p:sp>
      <p:sp>
        <p:nvSpPr>
          <p:cNvPr id="10" name="Fee card 1"/>
          <p:cNvSpPr/>
          <p:nvPr/>
        </p:nvSpPr>
        <p:spPr>
          <a:xfrm>
            <a:off x="4206240" y="2148840"/>
            <a:ext cx="7178040" cy="80467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Fee card text 1"/>
          <p:cNvSpPr txBox="1"/>
          <p:nvPr/>
        </p:nvSpPr>
        <p:spPr>
          <a:xfrm>
            <a:off x="4407408" y="2221992"/>
            <a:ext cx="6766560" cy="658368"/>
          </a:xfrm>
          <a:prstGeom prst="rect">
            <a:avLst/>
          </a:prstGeom>
          <a:noFill/>
        </p:spPr>
        <p:txBody>
          <a:bodyPr wrap="square" lIns="0" tIns="0" rIns="0" bIns="0" anchor="ctr">
            <a:noAutofit/>
          </a:bodyPr>
          <a:lstStyle/>
          <a:p>
            <a:pPr algn="l"/>
            <a:r>
              <a:rPr sz="1250" b="1">
                <a:solidFill>
                  <a:srgbClr val="256B41"/>
                </a:solidFill>
                <a:latin typeface="Public Sans"/>
              </a:rPr>
              <a:t>Second class (today)</a:t>
            </a:r>
          </a:p>
          <a:p>
            <a:pPr algn="l">
              <a:spcBef>
                <a:spcPts val="100"/>
              </a:spcBef>
            </a:pPr>
            <a:r>
              <a:rPr sz="1150" b="0">
                <a:solidFill>
                  <a:srgbClr val="16281E"/>
                </a:solidFill>
                <a:latin typeface="Public Sans"/>
              </a:rPr>
              <a:t>Sections 2701–2705 of the Second Class Township Code (added by Act 62 of 2016) expressly authorize reasonable and uniform stormwater fees.</a:t>
            </a:r>
          </a:p>
        </p:txBody>
      </p:sp>
      <p:sp>
        <p:nvSpPr>
          <p:cNvPr id="12" name="Fee card 2"/>
          <p:cNvSpPr/>
          <p:nvPr/>
        </p:nvSpPr>
        <p:spPr>
          <a:xfrm>
            <a:off x="4206240" y="3063240"/>
            <a:ext cx="7178040" cy="80467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Fee card text 2"/>
          <p:cNvSpPr txBox="1"/>
          <p:nvPr/>
        </p:nvSpPr>
        <p:spPr>
          <a:xfrm>
            <a:off x="4407408" y="3136392"/>
            <a:ext cx="6766560" cy="658368"/>
          </a:xfrm>
          <a:prstGeom prst="rect">
            <a:avLst/>
          </a:prstGeom>
          <a:noFill/>
        </p:spPr>
        <p:txBody>
          <a:bodyPr wrap="square" lIns="0" tIns="0" rIns="0" bIns="0" anchor="ctr">
            <a:noAutofit/>
          </a:bodyPr>
          <a:lstStyle/>
          <a:p>
            <a:pPr algn="l"/>
            <a:r>
              <a:rPr sz="1250" b="1">
                <a:solidFill>
                  <a:srgbClr val="256B41"/>
                </a:solidFill>
                <a:latin typeface="Public Sans"/>
              </a:rPr>
              <a:t>First class</a:t>
            </a:r>
          </a:p>
          <a:p>
            <a:pPr algn="l">
              <a:spcBef>
                <a:spcPts val="100"/>
              </a:spcBef>
            </a:pPr>
            <a:r>
              <a:rPr sz="1150" b="0">
                <a:solidFill>
                  <a:srgbClr val="16281E"/>
                </a:solidFill>
                <a:latin typeface="Public Sans"/>
              </a:rPr>
              <a:t>May acquire, operate and maintain stormwater management areas (§1502.56, Act 96 of 2020), but has no express fee authority. PSATS: only the Second Class Code has it.</a:t>
            </a:r>
          </a:p>
        </p:txBody>
      </p:sp>
      <p:sp>
        <p:nvSpPr>
          <p:cNvPr id="14" name="Fee card 3"/>
          <p:cNvSpPr/>
          <p:nvPr/>
        </p:nvSpPr>
        <p:spPr>
          <a:xfrm>
            <a:off x="4206240" y="3977639"/>
            <a:ext cx="7178040" cy="80467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Fee card text 3"/>
          <p:cNvSpPr txBox="1"/>
          <p:nvPr/>
        </p:nvSpPr>
        <p:spPr>
          <a:xfrm>
            <a:off x="4407408" y="4050791"/>
            <a:ext cx="6766560" cy="658368"/>
          </a:xfrm>
          <a:prstGeom prst="rect">
            <a:avLst/>
          </a:prstGeom>
          <a:noFill/>
        </p:spPr>
        <p:txBody>
          <a:bodyPr wrap="square" lIns="0" tIns="0" rIns="0" bIns="0" anchor="ctr">
            <a:noAutofit/>
          </a:bodyPr>
          <a:lstStyle/>
          <a:p>
            <a:pPr algn="l"/>
            <a:r>
              <a:rPr sz="1250" b="1">
                <a:solidFill>
                  <a:srgbClr val="256B41"/>
                </a:solidFill>
                <a:latin typeface="Public Sans"/>
              </a:rPr>
              <a:t>April 2026 Supreme Court ruling</a:t>
            </a:r>
          </a:p>
          <a:p>
            <a:pPr algn="l">
              <a:spcBef>
                <a:spcPts val="100"/>
              </a:spcBef>
            </a:pPr>
            <a:r>
              <a:rPr sz="1150" b="0">
                <a:solidFill>
                  <a:srgbClr val="16281E"/>
                </a:solidFill>
                <a:latin typeface="Public Sans"/>
              </a:rPr>
              <a:t>West Chester v. PASSHE: a borough's stormwater charge is a tax, so a Commonwealth entity (PASSHE) did not have to pay it. The ruling turned on the facts and did not address the Second Class Code's fee sections.</a:t>
            </a:r>
          </a:p>
        </p:txBody>
      </p:sp>
      <p:sp>
        <p:nvSpPr>
          <p:cNvPr id="16" name="Fee review strip"/>
          <p:cNvSpPr/>
          <p:nvPr/>
        </p:nvSpPr>
        <p:spPr>
          <a:xfrm>
            <a:off x="4206240" y="4919472"/>
            <a:ext cx="7178040" cy="1024128"/>
          </a:xfrm>
          <a:prstGeom prst="roundRect">
            <a:avLst>
              <a:gd name="adj" fmla="val 5000"/>
            </a:avLst>
          </a:prstGeom>
          <a:solidFill>
            <a:srgbClr val="F3E9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Fee review text"/>
          <p:cNvSpPr txBox="1"/>
          <p:nvPr/>
        </p:nvSpPr>
        <p:spPr>
          <a:xfrm>
            <a:off x="4407408" y="5010912"/>
            <a:ext cx="6766560" cy="841248"/>
          </a:xfrm>
          <a:prstGeom prst="rect">
            <a:avLst/>
          </a:prstGeom>
          <a:noFill/>
        </p:spPr>
        <p:txBody>
          <a:bodyPr wrap="square" lIns="0" tIns="0" rIns="0" bIns="0" anchor="ctr">
            <a:noAutofit/>
          </a:bodyPr>
          <a:lstStyle/>
          <a:p>
            <a:pPr algn="l"/>
            <a:r>
              <a:rPr sz="1200" b="1">
                <a:solidFill>
                  <a:srgbClr val="16281E"/>
                </a:solidFill>
                <a:latin typeface="Public Sans"/>
              </a:rPr>
              <a:t>For solicitor review: </a:t>
            </a:r>
            <a:r>
              <a:rPr sz="1200" b="0">
                <a:solidFill>
                  <a:srgbClr val="16281E"/>
                </a:solidFill>
                <a:latin typeface="Public Sans"/>
              </a:rPr>
              <a:t>whether and how the $2.1M stormwater fee could continue if the township became first class, and how the April 2026 ruling applies to the current fee.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STORMWATER AUTHORITY</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A stormwater authority is the likely route to a stormwater fee for a first class township</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53 Pa.C.S. Ch. 56; Act 68 of 2013; DCED; West Chester v. PASSHE (2026)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17</a:t>
            </a:r>
            <a:endParaRPr lang="en-US" sz="1200" dirty="0"/>
          </a:p>
        </p:txBody>
      </p:sp>
      <p:sp>
        <p:nvSpPr>
          <p:cNvPr id="8" name="Authority step 1"/>
          <p:cNvSpPr/>
          <p:nvPr/>
        </p:nvSpPr>
        <p:spPr>
          <a:xfrm>
            <a:off x="813816" y="2103120"/>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Authority number 1"/>
          <p:cNvSpPr/>
          <p:nvPr/>
        </p:nvSpPr>
        <p:spPr>
          <a:xfrm>
            <a:off x="969264" y="2258568"/>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1</a:t>
            </a:r>
          </a:p>
        </p:txBody>
      </p:sp>
      <p:sp>
        <p:nvSpPr>
          <p:cNvPr id="10" name="Authority step text 1"/>
          <p:cNvSpPr txBox="1"/>
          <p:nvPr/>
        </p:nvSpPr>
        <p:spPr>
          <a:xfrm>
            <a:off x="1536192" y="2167127"/>
            <a:ext cx="6217920" cy="585216"/>
          </a:xfrm>
          <a:prstGeom prst="rect">
            <a:avLst/>
          </a:prstGeom>
          <a:noFill/>
        </p:spPr>
        <p:txBody>
          <a:bodyPr wrap="square" lIns="0" tIns="0" rIns="0" bIns="0" anchor="ctr">
            <a:noAutofit/>
          </a:bodyPr>
          <a:lstStyle/>
          <a:p>
            <a:pPr algn="l"/>
            <a:r>
              <a:rPr sz="1300" b="1">
                <a:solidFill>
                  <a:srgbClr val="16281E"/>
                </a:solidFill>
                <a:latin typeface="Public Sans"/>
              </a:rPr>
              <a:t>Public hearing</a:t>
            </a:r>
          </a:p>
          <a:p>
            <a:pPr algn="l">
              <a:spcBef>
                <a:spcPts val="200"/>
              </a:spcBef>
            </a:pPr>
            <a:r>
              <a:rPr sz="1150" b="0">
                <a:solidFill>
                  <a:srgbClr val="16281E"/>
                </a:solidFill>
                <a:latin typeface="Public Sans"/>
              </a:rPr>
              <a:t>Held with at least 30 days' notice before the governing body acts.</a:t>
            </a:r>
          </a:p>
        </p:txBody>
      </p:sp>
      <p:sp>
        <p:nvSpPr>
          <p:cNvPr id="11" name="Authority step 2"/>
          <p:cNvSpPr/>
          <p:nvPr/>
        </p:nvSpPr>
        <p:spPr>
          <a:xfrm>
            <a:off x="813816" y="2889503"/>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Authority number 2"/>
          <p:cNvSpPr/>
          <p:nvPr/>
        </p:nvSpPr>
        <p:spPr>
          <a:xfrm>
            <a:off x="969264" y="3044951"/>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2</a:t>
            </a:r>
          </a:p>
        </p:txBody>
      </p:sp>
      <p:sp>
        <p:nvSpPr>
          <p:cNvPr id="13" name="Authority step text 2"/>
          <p:cNvSpPr txBox="1"/>
          <p:nvPr/>
        </p:nvSpPr>
        <p:spPr>
          <a:xfrm>
            <a:off x="1536192" y="2953511"/>
            <a:ext cx="6217920" cy="585216"/>
          </a:xfrm>
          <a:prstGeom prst="rect">
            <a:avLst/>
          </a:prstGeom>
          <a:noFill/>
        </p:spPr>
        <p:txBody>
          <a:bodyPr wrap="square" lIns="0" tIns="0" rIns="0" bIns="0" anchor="ctr">
            <a:noAutofit/>
          </a:bodyPr>
          <a:lstStyle/>
          <a:p>
            <a:pPr algn="l"/>
            <a:r>
              <a:rPr sz="1300" b="1">
                <a:solidFill>
                  <a:srgbClr val="16281E"/>
                </a:solidFill>
                <a:latin typeface="Public Sans"/>
              </a:rPr>
              <a:t>Ordinance or resolution</a:t>
            </a:r>
          </a:p>
          <a:p>
            <a:pPr algn="l">
              <a:spcBef>
                <a:spcPts val="200"/>
              </a:spcBef>
            </a:pPr>
            <a:r>
              <a:rPr sz="1150" b="0">
                <a:solidFill>
                  <a:srgbClr val="16281E"/>
                </a:solidFill>
                <a:latin typeface="Public Sans"/>
              </a:rPr>
              <a:t>The governing body adopts an ordinance or resolution stating its intent to form the authority.</a:t>
            </a:r>
          </a:p>
        </p:txBody>
      </p:sp>
      <p:sp>
        <p:nvSpPr>
          <p:cNvPr id="14" name="Authority step 3"/>
          <p:cNvSpPr/>
          <p:nvPr/>
        </p:nvSpPr>
        <p:spPr>
          <a:xfrm>
            <a:off x="813816" y="3675887"/>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Authority number 3"/>
          <p:cNvSpPr/>
          <p:nvPr/>
        </p:nvSpPr>
        <p:spPr>
          <a:xfrm>
            <a:off x="969264" y="3831335"/>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3</a:t>
            </a:r>
          </a:p>
        </p:txBody>
      </p:sp>
      <p:sp>
        <p:nvSpPr>
          <p:cNvPr id="16" name="Authority step text 3"/>
          <p:cNvSpPr txBox="1"/>
          <p:nvPr/>
        </p:nvSpPr>
        <p:spPr>
          <a:xfrm>
            <a:off x="1536192" y="3739896"/>
            <a:ext cx="6217920" cy="585216"/>
          </a:xfrm>
          <a:prstGeom prst="rect">
            <a:avLst/>
          </a:prstGeom>
          <a:noFill/>
        </p:spPr>
        <p:txBody>
          <a:bodyPr wrap="square" lIns="0" tIns="0" rIns="0" bIns="0" anchor="ctr">
            <a:noAutofit/>
          </a:bodyPr>
          <a:lstStyle/>
          <a:p>
            <a:pPr algn="l"/>
            <a:r>
              <a:rPr sz="1300" b="1">
                <a:solidFill>
                  <a:srgbClr val="16281E"/>
                </a:solidFill>
                <a:latin typeface="Public Sans"/>
              </a:rPr>
              <a:t>Notice and filing</a:t>
            </a:r>
          </a:p>
          <a:p>
            <a:pPr algn="l">
              <a:spcBef>
                <a:spcPts val="200"/>
              </a:spcBef>
            </a:pPr>
            <a:r>
              <a:rPr sz="1150" b="0">
                <a:solidFill>
                  <a:srgbClr val="16281E"/>
                </a:solidFill>
                <a:latin typeface="Public Sans"/>
              </a:rPr>
              <a:t>Notice published in the county legal periodical and a local newspaper; articles of incorporation filed with the Secretary of the Commonwealth at least 3 days later.</a:t>
            </a:r>
          </a:p>
        </p:txBody>
      </p:sp>
      <p:sp>
        <p:nvSpPr>
          <p:cNvPr id="17" name="Authority step 4"/>
          <p:cNvSpPr/>
          <p:nvPr/>
        </p:nvSpPr>
        <p:spPr>
          <a:xfrm>
            <a:off x="813816" y="4462272"/>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Authority number 4"/>
          <p:cNvSpPr/>
          <p:nvPr/>
        </p:nvSpPr>
        <p:spPr>
          <a:xfrm>
            <a:off x="969264" y="4617720"/>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4</a:t>
            </a:r>
          </a:p>
        </p:txBody>
      </p:sp>
      <p:sp>
        <p:nvSpPr>
          <p:cNvPr id="19" name="Authority step text 4"/>
          <p:cNvSpPr txBox="1"/>
          <p:nvPr/>
        </p:nvSpPr>
        <p:spPr>
          <a:xfrm>
            <a:off x="1536192" y="4526280"/>
            <a:ext cx="6217920" cy="585216"/>
          </a:xfrm>
          <a:prstGeom prst="rect">
            <a:avLst/>
          </a:prstGeom>
          <a:noFill/>
        </p:spPr>
        <p:txBody>
          <a:bodyPr wrap="square" lIns="0" tIns="0" rIns="0" bIns="0" anchor="ctr">
            <a:noAutofit/>
          </a:bodyPr>
          <a:lstStyle/>
          <a:p>
            <a:pPr algn="l"/>
            <a:r>
              <a:rPr sz="1300" b="1">
                <a:solidFill>
                  <a:srgbClr val="16281E"/>
                </a:solidFill>
                <a:latin typeface="Public Sans"/>
              </a:rPr>
              <a:t>Certificate of incorporation</a:t>
            </a:r>
          </a:p>
          <a:p>
            <a:pPr algn="l">
              <a:spcBef>
                <a:spcPts val="200"/>
              </a:spcBef>
            </a:pPr>
            <a:r>
              <a:rPr sz="1150" b="0">
                <a:solidFill>
                  <a:srgbClr val="16281E"/>
                </a:solidFill>
                <a:latin typeface="Public Sans"/>
              </a:rPr>
              <a:t>The authority exists once the Secretary of the Commonwealth issues the certificate.</a:t>
            </a:r>
          </a:p>
        </p:txBody>
      </p:sp>
      <p:sp>
        <p:nvSpPr>
          <p:cNvPr id="20" name="Authority step 5"/>
          <p:cNvSpPr/>
          <p:nvPr/>
        </p:nvSpPr>
        <p:spPr>
          <a:xfrm>
            <a:off x="813816" y="5248656"/>
            <a:ext cx="7086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Authority number 5"/>
          <p:cNvSpPr/>
          <p:nvPr/>
        </p:nvSpPr>
        <p:spPr>
          <a:xfrm>
            <a:off x="969264" y="5404104"/>
            <a:ext cx="402336" cy="402336"/>
          </a:xfrm>
          <a:prstGeom prst="ellipse">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5F4EC"/>
                </a:solidFill>
                <a:latin typeface="Public Sans"/>
              </a:rPr>
              <a:t>5</a:t>
            </a:r>
          </a:p>
        </p:txBody>
      </p:sp>
      <p:sp>
        <p:nvSpPr>
          <p:cNvPr id="22" name="Authority step text 5"/>
          <p:cNvSpPr txBox="1"/>
          <p:nvPr/>
        </p:nvSpPr>
        <p:spPr>
          <a:xfrm>
            <a:off x="1536192" y="5312664"/>
            <a:ext cx="6217920" cy="585216"/>
          </a:xfrm>
          <a:prstGeom prst="rect">
            <a:avLst/>
          </a:prstGeom>
          <a:noFill/>
        </p:spPr>
        <p:txBody>
          <a:bodyPr wrap="square" lIns="0" tIns="0" rIns="0" bIns="0" anchor="ctr">
            <a:noAutofit/>
          </a:bodyPr>
          <a:lstStyle/>
          <a:p>
            <a:pPr algn="l"/>
            <a:r>
              <a:rPr sz="1300" b="1">
                <a:solidFill>
                  <a:srgbClr val="16281E"/>
                </a:solidFill>
                <a:latin typeface="Public Sans"/>
              </a:rPr>
              <a:t>System and rates</a:t>
            </a:r>
          </a:p>
          <a:p>
            <a:pPr algn="l">
              <a:spcBef>
                <a:spcPts val="200"/>
              </a:spcBef>
            </a:pPr>
            <a:r>
              <a:rPr sz="1150" b="0">
                <a:solidFill>
                  <a:srgbClr val="16281E"/>
                </a:solidFill>
                <a:latin typeface="Public Sans"/>
              </a:rPr>
              <a:t>The township leases or transfers the stormwater system; the authority adopts its rates and rules.</a:t>
            </a:r>
          </a:p>
        </p:txBody>
      </p:sp>
      <p:sp>
        <p:nvSpPr>
          <p:cNvPr id="23" name="Authority panel"/>
          <p:cNvSpPr/>
          <p:nvPr/>
        </p:nvSpPr>
        <p:spPr>
          <a:xfrm>
            <a:off x="8092440" y="2103120"/>
            <a:ext cx="3291840" cy="3858768"/>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Authority text"/>
          <p:cNvSpPr txBox="1"/>
          <p:nvPr/>
        </p:nvSpPr>
        <p:spPr>
          <a:xfrm>
            <a:off x="8302752" y="2240280"/>
            <a:ext cx="2898648" cy="3657600"/>
          </a:xfrm>
          <a:prstGeom prst="rect">
            <a:avLst/>
          </a:prstGeom>
          <a:noFill/>
        </p:spPr>
        <p:txBody>
          <a:bodyPr wrap="square" lIns="0" tIns="0" rIns="0" bIns="0" anchor="t">
            <a:noAutofit/>
          </a:bodyPr>
          <a:lstStyle/>
          <a:p>
            <a:pPr algn="l"/>
            <a:r>
              <a:rPr sz="1050" b="1">
                <a:solidFill>
                  <a:srgbClr val="D8A930"/>
                </a:solidFill>
                <a:latin typeface="Public Sans"/>
              </a:rPr>
              <a:t>HOW AN AUTHORITY WORKS</a:t>
            </a:r>
          </a:p>
          <a:p>
            <a:pPr algn="l">
              <a:spcBef>
                <a:spcPts val="300"/>
              </a:spcBef>
            </a:pPr>
            <a:r>
              <a:rPr sz="1100" b="1">
                <a:solidFill>
                  <a:srgbClr val="F5F4EC"/>
                </a:solidFill>
                <a:latin typeface="Public Sans"/>
              </a:rPr>
              <a:t>Board: </a:t>
            </a:r>
            <a:r>
              <a:rPr sz="1100" b="0">
                <a:solidFill>
                  <a:srgbClr val="BFD3C5"/>
                </a:solidFill>
                <a:latin typeface="Public Sans"/>
              </a:rPr>
              <a:t>5+ members appointed by the township; 5-year terms</a:t>
            </a:r>
          </a:p>
          <a:p>
            <a:pPr algn="l">
              <a:spcBef>
                <a:spcPts val="300"/>
              </a:spcBef>
            </a:pPr>
            <a:r>
              <a:rPr sz="1100" b="1">
                <a:solidFill>
                  <a:srgbClr val="F5F4EC"/>
                </a:solidFill>
                <a:latin typeface="Public Sans"/>
              </a:rPr>
              <a:t>Independent: </a:t>
            </a:r>
            <a:r>
              <a:rPr sz="1100" b="0">
                <a:solidFill>
                  <a:srgbClr val="BFD3C5"/>
                </a:solidFill>
                <a:latin typeface="Public Sans"/>
              </a:rPr>
              <a:t>sets its own rates, may issue bonds; no taxing power</a:t>
            </a:r>
          </a:p>
          <a:p>
            <a:pPr algn="l">
              <a:spcBef>
                <a:spcPts val="300"/>
              </a:spcBef>
            </a:pPr>
            <a:r>
              <a:rPr sz="1100" b="1">
                <a:solidFill>
                  <a:srgbClr val="F5F4EC"/>
                </a:solidFill>
                <a:latin typeface="Public Sans"/>
              </a:rPr>
              <a:t>Rates: </a:t>
            </a:r>
            <a:r>
              <a:rPr sz="1100" b="0">
                <a:solidFill>
                  <a:srgbClr val="BFD3C5"/>
                </a:solidFill>
                <a:latin typeface="Public Sans"/>
              </a:rPr>
              <a:t>reasonable and uniform; may use property characteristics</a:t>
            </a:r>
          </a:p>
          <a:p>
            <a:pPr algn="l">
              <a:spcBef>
                <a:spcPts val="300"/>
              </a:spcBef>
            </a:pPr>
            <a:r>
              <a:rPr sz="1100" b="1">
                <a:solidFill>
                  <a:srgbClr val="F5F4EC"/>
                </a:solidFill>
                <a:latin typeface="Public Sans"/>
              </a:rPr>
              <a:t>Permit: </a:t>
            </a:r>
            <a:r>
              <a:rPr sz="1100" b="0">
                <a:solidFill>
                  <a:srgbClr val="BFD3C5"/>
                </a:solidFill>
                <a:latin typeface="Public Sans"/>
              </a:rPr>
              <a:t>MS4 permit stays with the township</a:t>
            </a:r>
          </a:p>
          <a:p>
            <a:pPr algn="l">
              <a:spcBef>
                <a:spcPts val="1000"/>
              </a:spcBef>
            </a:pPr>
            <a:r>
              <a:rPr sz="1050" b="1">
                <a:solidFill>
                  <a:srgbClr val="D8A930"/>
                </a:solidFill>
                <a:latin typeface="Public Sans"/>
              </a:rPr>
              <a:t>OTHER OPTIONS</a:t>
            </a:r>
          </a:p>
          <a:p>
            <a:pPr algn="l">
              <a:spcBef>
                <a:spcPts val="300"/>
              </a:spcBef>
            </a:pPr>
            <a:r>
              <a:rPr sz="1100" b="1">
                <a:solidFill>
                  <a:srgbClr val="F5F4EC"/>
                </a:solidFill>
                <a:latin typeface="Public Sans"/>
              </a:rPr>
              <a:t>Real estate tax: </a:t>
            </a:r>
            <a:r>
              <a:rPr sz="1100" b="0">
                <a:solidFill>
                  <a:srgbClr val="BFD3C5"/>
                </a:solidFill>
                <a:latin typeface="Public Sans"/>
              </a:rPr>
              <a:t>fund stormwater within the 30-mill limit; tax-exempt properties would not pay</a:t>
            </a:r>
          </a:p>
          <a:p>
            <a:pPr algn="l">
              <a:spcBef>
                <a:spcPts val="300"/>
              </a:spcBef>
            </a:pPr>
            <a:r>
              <a:rPr sz="1100" b="1">
                <a:solidFill>
                  <a:srgbClr val="F5F4EC"/>
                </a:solidFill>
                <a:latin typeface="Public Sans"/>
              </a:rPr>
              <a:t>Others: </a:t>
            </a:r>
            <a:r>
              <a:rPr sz="1100" b="0">
                <a:solidFill>
                  <a:srgbClr val="BFD3C5"/>
                </a:solidFill>
                <a:latin typeface="Public Sans"/>
              </a:rPr>
              <a:t>for example, project assessments; solicitor to evaluate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BOARD AND ELECTIONS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Supervisors would be replaced by commissioners serving four-year terms</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First and Second Class Township Codes; Act 96 of 2020; 73 Pa.C.S. §109</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18</a:t>
            </a:r>
            <a:endParaRPr lang="en-US" sz="1200" dirty="0"/>
          </a:p>
        </p:txBody>
      </p:sp>
      <p:sp>
        <p:nvSpPr>
          <p:cNvPr id="8" name="Board card 1"/>
          <p:cNvSpPr/>
          <p:nvPr/>
        </p:nvSpPr>
        <p:spPr>
          <a:xfrm>
            <a:off x="813816" y="2148840"/>
            <a:ext cx="5120640" cy="2331720"/>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Board card text 1"/>
          <p:cNvSpPr txBox="1"/>
          <p:nvPr/>
        </p:nvSpPr>
        <p:spPr>
          <a:xfrm>
            <a:off x="1042416" y="2304288"/>
            <a:ext cx="4663440" cy="2423160"/>
          </a:xfrm>
          <a:prstGeom prst="rect">
            <a:avLst/>
          </a:prstGeom>
          <a:noFill/>
        </p:spPr>
        <p:txBody>
          <a:bodyPr wrap="square" lIns="0" tIns="0" rIns="0" bIns="0" anchor="t">
            <a:noAutofit/>
          </a:bodyPr>
          <a:lstStyle/>
          <a:p>
            <a:pPr algn="l"/>
            <a:r>
              <a:rPr sz="1400" b="1">
                <a:solidFill>
                  <a:srgbClr val="16281E"/>
                </a:solidFill>
                <a:latin typeface="Public Sans"/>
              </a:rPr>
              <a:t>Today: Board of Supervisors</a:t>
            </a:r>
          </a:p>
          <a:p>
            <a:pPr algn="l">
              <a:spcBef>
                <a:spcPts val="700"/>
              </a:spcBef>
            </a:pPr>
            <a:r>
              <a:rPr sz="1250" b="1">
                <a:solidFill>
                  <a:srgbClr val="16281E"/>
                </a:solidFill>
                <a:latin typeface="Public Sans"/>
              </a:rPr>
              <a:t>5 supervisors: </a:t>
            </a:r>
            <a:r>
              <a:rPr sz="1250" b="0">
                <a:solidFill>
                  <a:srgbClr val="16281E"/>
                </a:solidFill>
                <a:latin typeface="Public Sans"/>
              </a:rPr>
              <a:t>elected at large (3 is the default; LMT voters approved 5)</a:t>
            </a:r>
          </a:p>
          <a:p>
            <a:pPr algn="l">
              <a:spcBef>
                <a:spcPts val="700"/>
              </a:spcBef>
            </a:pPr>
            <a:r>
              <a:rPr sz="1250" b="1">
                <a:solidFill>
                  <a:srgbClr val="16281E"/>
                </a:solidFill>
                <a:latin typeface="Public Sans"/>
              </a:rPr>
              <a:t>6-year terms: </a:t>
            </a:r>
            <a:r>
              <a:rPr sz="1250" b="0">
                <a:solidFill>
                  <a:srgbClr val="16281E"/>
                </a:solidFill>
                <a:latin typeface="Public Sans"/>
              </a:rPr>
              <a:t>staggered</a:t>
            </a:r>
          </a:p>
          <a:p>
            <a:pPr algn="l">
              <a:spcBef>
                <a:spcPts val="700"/>
              </a:spcBef>
            </a:pPr>
            <a:r>
              <a:rPr sz="1250" b="1">
                <a:solidFill>
                  <a:srgbClr val="16281E"/>
                </a:solidFill>
                <a:latin typeface="Public Sans"/>
              </a:rPr>
              <a:t>Employment: </a:t>
            </a:r>
            <a:r>
              <a:rPr sz="1250" b="0">
                <a:solidFill>
                  <a:srgbClr val="16281E"/>
                </a:solidFill>
                <a:latin typeface="Public Sans"/>
              </a:rPr>
              <a:t>supervisors may also be township employees</a:t>
            </a:r>
          </a:p>
        </p:txBody>
      </p:sp>
      <p:sp>
        <p:nvSpPr>
          <p:cNvPr id="10" name="Board card 2"/>
          <p:cNvSpPr/>
          <p:nvPr/>
        </p:nvSpPr>
        <p:spPr>
          <a:xfrm>
            <a:off x="6163055" y="2148840"/>
            <a:ext cx="5120640" cy="2331720"/>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Board card text 2"/>
          <p:cNvSpPr txBox="1"/>
          <p:nvPr/>
        </p:nvSpPr>
        <p:spPr>
          <a:xfrm>
            <a:off x="6391655" y="2304288"/>
            <a:ext cx="4663440" cy="2423160"/>
          </a:xfrm>
          <a:prstGeom prst="rect">
            <a:avLst/>
          </a:prstGeom>
          <a:noFill/>
        </p:spPr>
        <p:txBody>
          <a:bodyPr wrap="square" lIns="0" tIns="0" rIns="0" bIns="0" anchor="t">
            <a:noAutofit/>
          </a:bodyPr>
          <a:lstStyle/>
          <a:p>
            <a:pPr algn="l"/>
            <a:r>
              <a:rPr sz="1400" b="1">
                <a:solidFill>
                  <a:srgbClr val="256B41"/>
                </a:solidFill>
                <a:latin typeface="Public Sans"/>
              </a:rPr>
              <a:t>First class: Board of Commissioners</a:t>
            </a:r>
          </a:p>
          <a:p>
            <a:pPr algn="l">
              <a:spcBef>
                <a:spcPts val="700"/>
              </a:spcBef>
            </a:pPr>
            <a:r>
              <a:rPr sz="1250" b="1">
                <a:solidFill>
                  <a:srgbClr val="16281E"/>
                </a:solidFill>
                <a:latin typeface="Public Sans"/>
              </a:rPr>
              <a:t>5 commissioners: </a:t>
            </a:r>
            <a:r>
              <a:rPr sz="1250" b="0">
                <a:solidFill>
                  <a:srgbClr val="16281E"/>
                </a:solidFill>
                <a:latin typeface="Public Sans"/>
              </a:rPr>
              <a:t>at large, or one per ward (odd number, up to 15) if wards are created</a:t>
            </a:r>
          </a:p>
          <a:p>
            <a:pPr algn="l">
              <a:spcBef>
                <a:spcPts val="700"/>
              </a:spcBef>
            </a:pPr>
            <a:r>
              <a:rPr sz="1250" b="1">
                <a:solidFill>
                  <a:srgbClr val="16281E"/>
                </a:solidFill>
                <a:latin typeface="Public Sans"/>
              </a:rPr>
              <a:t>4-year terms: </a:t>
            </a:r>
            <a:r>
              <a:rPr sz="1250" b="0">
                <a:solidFill>
                  <a:srgbClr val="16281E"/>
                </a:solidFill>
                <a:latin typeface="Public Sans"/>
              </a:rPr>
              <a:t>staggered</a:t>
            </a:r>
          </a:p>
          <a:p>
            <a:pPr algn="l">
              <a:spcBef>
                <a:spcPts val="700"/>
              </a:spcBef>
            </a:pPr>
            <a:r>
              <a:rPr sz="1250" b="1">
                <a:solidFill>
                  <a:srgbClr val="16281E"/>
                </a:solidFill>
                <a:latin typeface="Public Sans"/>
              </a:rPr>
              <a:t>Employment: </a:t>
            </a:r>
            <a:r>
              <a:rPr sz="1250" b="0">
                <a:solidFill>
                  <a:srgbClr val="16281E"/>
                </a:solidFill>
                <a:latin typeface="Public Sans"/>
              </a:rPr>
              <a:t>commissioners may not be township employees</a:t>
            </a:r>
          </a:p>
        </p:txBody>
      </p:sp>
      <p:sp>
        <p:nvSpPr>
          <p:cNvPr id="12" name="Election strip"/>
          <p:cNvSpPr/>
          <p:nvPr/>
        </p:nvSpPr>
        <p:spPr>
          <a:xfrm>
            <a:off x="813816" y="4617720"/>
            <a:ext cx="10469880" cy="1371600"/>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Election text"/>
          <p:cNvSpPr txBox="1"/>
          <p:nvPr/>
        </p:nvSpPr>
        <p:spPr>
          <a:xfrm>
            <a:off x="1024128" y="4690872"/>
            <a:ext cx="10058400" cy="1225296"/>
          </a:xfrm>
          <a:prstGeom prst="rect">
            <a:avLst/>
          </a:prstGeom>
          <a:noFill/>
        </p:spPr>
        <p:txBody>
          <a:bodyPr wrap="square" lIns="0" tIns="0" rIns="0" bIns="0" anchor="ctr">
            <a:noAutofit/>
          </a:bodyPr>
          <a:lstStyle/>
          <a:p>
            <a:pPr algn="l"/>
            <a:r>
              <a:rPr sz="1200" b="1">
                <a:solidFill>
                  <a:srgbClr val="D8A930"/>
                </a:solidFill>
                <a:latin typeface="Public Sans"/>
              </a:rPr>
              <a:t>Interim officers (§109): </a:t>
            </a:r>
            <a:r>
              <a:rPr sz="1200" b="0">
                <a:solidFill>
                  <a:srgbClr val="F5F4EC"/>
                </a:solidFill>
                <a:latin typeface="Public Sans"/>
              </a:rPr>
              <a:t>on the effective date, the five supervisors' terms end. Officers appointed by the Court of Common Pleas serve until the first Monday of January after the next municipal election.</a:t>
            </a:r>
          </a:p>
          <a:p>
            <a:pPr algn="l">
              <a:spcBef>
                <a:spcPts val="500"/>
              </a:spcBef>
            </a:pPr>
            <a:r>
              <a:rPr sz="1200" b="1">
                <a:solidFill>
                  <a:srgbClr val="D8A930"/>
                </a:solidFill>
                <a:latin typeface="Public Sans"/>
              </a:rPr>
              <a:t>First election: </a:t>
            </a:r>
            <a:r>
              <a:rPr sz="1200" b="0">
                <a:solidFill>
                  <a:srgbClr val="F5F4EC"/>
                </a:solidFill>
                <a:latin typeface="Public Sans"/>
              </a:rPr>
              <a:t>5 commissioners at large (three 4-year and two 2-year terms) and a tax collector.</a:t>
            </a:r>
          </a:p>
          <a:p>
            <a:pPr algn="l">
              <a:spcBef>
                <a:spcPts val="500"/>
              </a:spcBef>
            </a:pPr>
            <a:r>
              <a:rPr sz="1200" b="0">
                <a:solidFill>
                  <a:srgbClr val="F5F4EC"/>
                </a:solidFill>
                <a:latin typeface="Public Sans"/>
              </a:rPr>
              <a:t>For a May 2027 referendum, whether that election is November 2027 or November 2029: </a:t>
            </a:r>
            <a:r>
              <a:rPr sz="1200" b="1">
                <a:solidFill>
                  <a:srgbClr val="D8A930"/>
                </a:solidFill>
                <a:latin typeface="Public Sans"/>
              </a:rPr>
              <a:t>solicitor to confirm.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CIVIL SERVICE COMMISSION</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First class status requires civil service for police hiring, promotion and discipline</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First Class Township Code; Eckert Seamans; PML summary of Act 96 of 2020</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19</a:t>
            </a:r>
            <a:endParaRPr lang="en-US" sz="1200" dirty="0"/>
          </a:p>
        </p:txBody>
      </p:sp>
      <p:graphicFrame>
        <p:nvGraphicFramePr>
          <p:cNvPr id="8" name="Civil service table"/>
          <p:cNvGraphicFramePr>
            <a:graphicFrameLocks noGrp="1"/>
          </p:cNvGraphicFramePr>
          <p:nvPr/>
        </p:nvGraphicFramePr>
        <p:xfrm>
          <a:off x="822960" y="2148840"/>
          <a:ext cx="10561320" cy="3236976"/>
        </p:xfrm>
        <a:graphic>
          <a:graphicData uri="http://schemas.openxmlformats.org/drawingml/2006/table">
            <a:tbl>
              <a:tblPr>
                <a:tableStyleId>{5C22544A-7EE6-4342-B048-85BDC9FD1C3A}</a:tableStyleId>
              </a:tblPr>
              <a:tblGrid>
                <a:gridCol w="2103120">
                  <a:extLst>
                    <a:ext uri="{9D8B030D-6E8A-4147-A177-3AD203B41FA5}">
                      <a16:colId xmlns:a16="http://schemas.microsoft.com/office/drawing/2014/main" val="20000"/>
                    </a:ext>
                  </a:extLst>
                </a:gridCol>
                <a:gridCol w="3474720">
                  <a:extLst>
                    <a:ext uri="{9D8B030D-6E8A-4147-A177-3AD203B41FA5}">
                      <a16:colId xmlns:a16="http://schemas.microsoft.com/office/drawing/2014/main" val="20001"/>
                    </a:ext>
                  </a:extLst>
                </a:gridCol>
                <a:gridCol w="4983480">
                  <a:extLst>
                    <a:ext uri="{9D8B030D-6E8A-4147-A177-3AD203B41FA5}">
                      <a16:colId xmlns:a16="http://schemas.microsoft.com/office/drawing/2014/main" val="20002"/>
                    </a:ext>
                  </a:extLst>
                </a:gridCol>
              </a:tblGrid>
              <a:tr h="384048">
                <a:tc>
                  <a:txBody>
                    <a:bodyPr/>
                    <a:lstStyle/>
                    <a:p>
                      <a:pPr algn="l"/>
                      <a:endParaRPr/>
                    </a:p>
                  </a:txBody>
                  <a:tcPr marL="73152" marR="73152" marT="36576" marB="36576" anchor="ctr">
                    <a:solidFill>
                      <a:srgbClr val="143D29"/>
                    </a:solidFill>
                  </a:tcPr>
                </a:tc>
                <a:tc>
                  <a:txBody>
                    <a:bodyPr/>
                    <a:lstStyle/>
                    <a:p>
                      <a:pPr algn="l"/>
                      <a:r>
                        <a:rPr sz="1150" b="1">
                          <a:solidFill>
                            <a:srgbClr val="F5F4EC"/>
                          </a:solidFill>
                          <a:latin typeface="Public Sans"/>
                        </a:rPr>
                        <a:t>Second class (current)</a:t>
                      </a:r>
                    </a:p>
                  </a:txBody>
                  <a:tcPr marL="73152" marR="73152" marT="36576" marB="36576" anchor="ctr">
                    <a:solidFill>
                      <a:srgbClr val="143D29"/>
                    </a:solidFill>
                  </a:tcPr>
                </a:tc>
                <a:tc>
                  <a:txBody>
                    <a:bodyPr/>
                    <a:lstStyle/>
                    <a:p>
                      <a:pPr algn="l"/>
                      <a:r>
                        <a:rPr sz="1150" b="1">
                          <a:solidFill>
                            <a:srgbClr val="F5F4EC"/>
                          </a:solidFill>
                          <a:latin typeface="Public Sans"/>
                        </a:rPr>
                        <a:t>First class</a:t>
                      </a:r>
                    </a:p>
                  </a:txBody>
                  <a:tcPr marL="73152" marR="73152" marT="36576" marB="36576" anchor="ctr">
                    <a:solidFill>
                      <a:srgbClr val="143D29"/>
                    </a:solidFill>
                  </a:tcPr>
                </a:tc>
                <a:extLst>
                  <a:ext uri="{0D108BD9-81ED-4DB2-BD59-A6C34878D82A}">
                    <a16:rowId xmlns:a16="http://schemas.microsoft.com/office/drawing/2014/main" val="10000"/>
                  </a:ext>
                </a:extLst>
              </a:tr>
              <a:tr h="713232">
                <a:tc>
                  <a:txBody>
                    <a:bodyPr/>
                    <a:lstStyle/>
                    <a:p>
                      <a:pPr algn="l"/>
                      <a:r>
                        <a:rPr sz="1150">
                          <a:solidFill>
                            <a:srgbClr val="16281E"/>
                          </a:solidFill>
                          <a:latin typeface="Public Sans"/>
                        </a:rPr>
                        <a:t>Civil service mandate</a:t>
                      </a:r>
                    </a:p>
                  </a:txBody>
                  <a:tcPr marL="73152" marR="73152" marT="36576" marB="36576" anchor="ctr">
                    <a:solidFill>
                      <a:srgbClr val="FCFBF6"/>
                    </a:solidFill>
                  </a:tcPr>
                </a:tc>
                <a:tc>
                  <a:txBody>
                    <a:bodyPr/>
                    <a:lstStyle/>
                    <a:p>
                      <a:pPr algn="l"/>
                      <a:r>
                        <a:rPr sz="1150">
                          <a:solidFill>
                            <a:srgbClr val="16281E"/>
                          </a:solidFill>
                          <a:latin typeface="Public Sans"/>
                        </a:rPr>
                        <a:t>No code-mandated commission; police removal protections come from the Police Tenure Act</a:t>
                      </a:r>
                    </a:p>
                  </a:txBody>
                  <a:tcPr marL="73152" marR="73152" marT="36576" marB="36576" anchor="ctr">
                    <a:solidFill>
                      <a:srgbClr val="FCFBF6"/>
                    </a:solidFill>
                  </a:tcPr>
                </a:tc>
                <a:tc>
                  <a:txBody>
                    <a:bodyPr/>
                    <a:lstStyle/>
                    <a:p>
                      <a:pPr algn="l"/>
                      <a:r>
                        <a:rPr sz="1150">
                          <a:solidFill>
                            <a:srgbClr val="16281E"/>
                          </a:solidFill>
                          <a:latin typeface="Public Sans"/>
                        </a:rPr>
                        <a:t>Civil service required for police and paid firefighters; the Tenure Act applies only where the force has fewer than 3 officers</a:t>
                      </a:r>
                    </a:p>
                  </a:txBody>
                  <a:tcPr marL="73152" marR="73152" marT="36576" marB="36576" anchor="ctr">
                    <a:solidFill>
                      <a:srgbClr val="FCFBF6"/>
                    </a:solidFill>
                  </a:tcPr>
                </a:tc>
                <a:extLst>
                  <a:ext uri="{0D108BD9-81ED-4DB2-BD59-A6C34878D82A}">
                    <a16:rowId xmlns:a16="http://schemas.microsoft.com/office/drawing/2014/main" val="10001"/>
                  </a:ext>
                </a:extLst>
              </a:tr>
              <a:tr h="713232">
                <a:tc>
                  <a:txBody>
                    <a:bodyPr/>
                    <a:lstStyle/>
                    <a:p>
                      <a:pPr algn="l"/>
                      <a:r>
                        <a:rPr sz="1150">
                          <a:solidFill>
                            <a:srgbClr val="16281E"/>
                          </a:solidFill>
                          <a:latin typeface="Public Sans"/>
                        </a:rPr>
                        <a:t>Who writes the rules</a:t>
                      </a:r>
                    </a:p>
                  </a:txBody>
                  <a:tcPr marL="73152" marR="73152" marT="36576" marB="36576" anchor="ctr">
                    <a:solidFill>
                      <a:srgbClr val="F5F4EC"/>
                    </a:solidFill>
                  </a:tcPr>
                </a:tc>
                <a:tc>
                  <a:txBody>
                    <a:bodyPr/>
                    <a:lstStyle/>
                    <a:p>
                      <a:pPr algn="l"/>
                      <a:r>
                        <a:rPr sz="1150">
                          <a:solidFill>
                            <a:srgbClr val="16281E"/>
                          </a:solidFill>
                          <a:latin typeface="Public Sans"/>
                        </a:rPr>
                        <a:t>Not applicable</a:t>
                      </a:r>
                    </a:p>
                  </a:txBody>
                  <a:tcPr marL="73152" marR="73152" marT="36576" marB="36576" anchor="ctr">
                    <a:solidFill>
                      <a:srgbClr val="F5F4EC"/>
                    </a:solidFill>
                  </a:tcPr>
                </a:tc>
                <a:tc>
                  <a:txBody>
                    <a:bodyPr/>
                    <a:lstStyle/>
                    <a:p>
                      <a:pPr algn="l"/>
                      <a:r>
                        <a:rPr sz="1150">
                          <a:solidFill>
                            <a:srgbClr val="16281E"/>
                          </a:solidFill>
                          <a:latin typeface="Public Sans"/>
                        </a:rPr>
                        <a:t>The 3-member commission writes the rules; the board approves them and may set minimum qualifications by resolution</a:t>
                      </a:r>
                    </a:p>
                  </a:txBody>
                  <a:tcPr marL="73152" marR="73152" marT="36576" marB="36576" anchor="ctr">
                    <a:solidFill>
                      <a:srgbClr val="F5F4EC"/>
                    </a:solidFill>
                  </a:tcPr>
                </a:tc>
                <a:extLst>
                  <a:ext uri="{0D108BD9-81ED-4DB2-BD59-A6C34878D82A}">
                    <a16:rowId xmlns:a16="http://schemas.microsoft.com/office/drawing/2014/main" val="10002"/>
                  </a:ext>
                </a:extLst>
              </a:tr>
              <a:tr h="713232">
                <a:tc>
                  <a:txBody>
                    <a:bodyPr/>
                    <a:lstStyle/>
                    <a:p>
                      <a:pPr algn="l"/>
                      <a:r>
                        <a:rPr sz="1150">
                          <a:solidFill>
                            <a:srgbClr val="16281E"/>
                          </a:solidFill>
                          <a:latin typeface="Public Sans"/>
                        </a:rPr>
                        <a:t>Organization</a:t>
                      </a:r>
                    </a:p>
                  </a:txBody>
                  <a:tcPr marL="73152" marR="73152" marT="36576" marB="36576" anchor="ctr">
                    <a:solidFill>
                      <a:srgbClr val="FCFBF6"/>
                    </a:solidFill>
                  </a:tcPr>
                </a:tc>
                <a:tc>
                  <a:txBody>
                    <a:bodyPr/>
                    <a:lstStyle/>
                    <a:p>
                      <a:pPr algn="l"/>
                      <a:r>
                        <a:rPr sz="1150">
                          <a:solidFill>
                            <a:srgbClr val="16281E"/>
                          </a:solidFill>
                          <a:latin typeface="Public Sans"/>
                        </a:rPr>
                        <a:t>Not applicable</a:t>
                      </a:r>
                    </a:p>
                  </a:txBody>
                  <a:tcPr marL="73152" marR="73152" marT="36576" marB="36576" anchor="ctr">
                    <a:solidFill>
                      <a:srgbClr val="FCFBF6"/>
                    </a:solidFill>
                  </a:tcPr>
                </a:tc>
                <a:tc>
                  <a:txBody>
                    <a:bodyPr/>
                    <a:lstStyle/>
                    <a:p>
                      <a:pPr algn="l"/>
                      <a:r>
                        <a:rPr sz="1150">
                          <a:solidFill>
                            <a:srgbClr val="16281E"/>
                          </a:solidFill>
                          <a:latin typeface="Public Sans"/>
                        </a:rPr>
                        <a:t>Commission reorganizes within 30 days of the first Monday of each even-numbered year; may retain a solicitor paid by the township, with a reasonable cap</a:t>
                      </a:r>
                    </a:p>
                  </a:txBody>
                  <a:tcPr marL="73152" marR="73152" marT="36576" marB="36576" anchor="ctr">
                    <a:solidFill>
                      <a:srgbClr val="FCFBF6"/>
                    </a:solidFill>
                  </a:tcPr>
                </a:tc>
                <a:extLst>
                  <a:ext uri="{0D108BD9-81ED-4DB2-BD59-A6C34878D82A}">
                    <a16:rowId xmlns:a16="http://schemas.microsoft.com/office/drawing/2014/main" val="10003"/>
                  </a:ext>
                </a:extLst>
              </a:tr>
              <a:tr h="713232">
                <a:tc>
                  <a:txBody>
                    <a:bodyPr/>
                    <a:lstStyle/>
                    <a:p>
                      <a:pPr algn="l"/>
                      <a:r>
                        <a:rPr sz="1150">
                          <a:solidFill>
                            <a:srgbClr val="16281E"/>
                          </a:solidFill>
                          <a:latin typeface="Public Sans"/>
                        </a:rPr>
                        <a:t>Discipline</a:t>
                      </a:r>
                    </a:p>
                  </a:txBody>
                  <a:tcPr marL="73152" marR="73152" marT="36576" marB="36576" anchor="ctr">
                    <a:solidFill>
                      <a:srgbClr val="F5F4EC"/>
                    </a:solidFill>
                  </a:tcPr>
                </a:tc>
                <a:tc>
                  <a:txBody>
                    <a:bodyPr/>
                    <a:lstStyle/>
                    <a:p>
                      <a:pPr algn="l"/>
                      <a:r>
                        <a:rPr sz="1150">
                          <a:solidFill>
                            <a:srgbClr val="16281E"/>
                          </a:solidFill>
                          <a:latin typeface="Public Sans"/>
                        </a:rPr>
                        <a:t>Tenure Act hearing</a:t>
                      </a:r>
                    </a:p>
                  </a:txBody>
                  <a:tcPr marL="73152" marR="73152" marT="36576" marB="36576" anchor="ctr">
                    <a:solidFill>
                      <a:srgbClr val="F5F4EC"/>
                    </a:solidFill>
                  </a:tcPr>
                </a:tc>
                <a:tc>
                  <a:txBody>
                    <a:bodyPr/>
                    <a:lstStyle/>
                    <a:p>
                      <a:pPr algn="l"/>
                      <a:r>
                        <a:rPr sz="1150">
                          <a:solidFill>
                            <a:srgbClr val="16281E"/>
                          </a:solidFill>
                          <a:latin typeface="Public Sans"/>
                        </a:rPr>
                        <a:t>Commission hearing (closed unless the board or officer asks for a public one) or grievance arbitration; the officer's choice, not both</a:t>
                      </a:r>
                    </a:p>
                  </a:txBody>
                  <a:tcPr marL="73152" marR="73152" marT="36576" marB="36576" anchor="ctr">
                    <a:solidFill>
                      <a:srgbClr val="F5F4EC"/>
                    </a:solidFill>
                  </a:tcPr>
                </a:tc>
                <a:extLst>
                  <a:ext uri="{0D108BD9-81ED-4DB2-BD59-A6C34878D82A}">
                    <a16:rowId xmlns:a16="http://schemas.microsoft.com/office/drawing/2014/main" val="10004"/>
                  </a:ext>
                </a:extLst>
              </a:tr>
            </a:tbl>
          </a:graphicData>
        </a:graphic>
      </p:graphicFrame>
      <p:sp>
        <p:nvSpPr>
          <p:cNvPr id="9" name="Civil service note"/>
          <p:cNvSpPr txBox="1"/>
          <p:nvPr/>
        </p:nvSpPr>
        <p:spPr>
          <a:xfrm>
            <a:off x="822960" y="5532120"/>
            <a:ext cx="10515600" cy="411480"/>
          </a:xfrm>
          <a:prstGeom prst="rect">
            <a:avLst/>
          </a:prstGeom>
          <a:noFill/>
        </p:spPr>
        <p:txBody>
          <a:bodyPr wrap="square" lIns="0" tIns="0" rIns="0" bIns="0" anchor="t">
            <a:noAutofit/>
          </a:bodyPr>
          <a:lstStyle/>
          <a:p>
            <a:pPr algn="l"/>
            <a:r>
              <a:rPr sz="1100" b="0">
                <a:solidFill>
                  <a:srgbClr val="55645A"/>
                </a:solidFill>
                <a:latin typeface="Public Sans"/>
              </a:rPr>
              <a:t>Some first class townships also run part-time police positions through civil service (Nether Providence rules).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CIVIL SERVICE · COSTS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Recurring costs are testing cycles, the commission's solicitor and hearings</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Salisbury, Nether Providence, Tarentum, SHACOG, Manheim Township</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20</a:t>
            </a:r>
            <a:endParaRPr lang="en-US" sz="1200" dirty="0"/>
          </a:p>
        </p:txBody>
      </p:sp>
      <p:graphicFrame>
        <p:nvGraphicFramePr>
          <p:cNvPr id="8" name="Civil service cost table"/>
          <p:cNvGraphicFramePr>
            <a:graphicFrameLocks noGrp="1"/>
          </p:cNvGraphicFramePr>
          <p:nvPr/>
        </p:nvGraphicFramePr>
        <p:xfrm>
          <a:off x="822960" y="2148840"/>
          <a:ext cx="10561320" cy="3346704"/>
        </p:xfrm>
        <a:graphic>
          <a:graphicData uri="http://schemas.openxmlformats.org/drawingml/2006/table">
            <a:tbl>
              <a:tblPr>
                <a:tableStyleId>{5C22544A-7EE6-4342-B048-85BDC9FD1C3A}</a:tableStyleId>
              </a:tblPr>
              <a:tblGrid>
                <a:gridCol w="251460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384048">
                <a:tc>
                  <a:txBody>
                    <a:bodyPr/>
                    <a:lstStyle/>
                    <a:p>
                      <a:pPr algn="l"/>
                      <a:r>
                        <a:rPr sz="1150" b="1">
                          <a:solidFill>
                            <a:srgbClr val="F5F4EC"/>
                          </a:solidFill>
                          <a:latin typeface="Public Sans"/>
                        </a:rPr>
                        <a:t>Cost item</a:t>
                      </a:r>
                    </a:p>
                  </a:txBody>
                  <a:tcPr marL="73152" marR="73152" marT="36576" marB="36576" anchor="ctr">
                    <a:solidFill>
                      <a:srgbClr val="143D29"/>
                    </a:solidFill>
                  </a:tcPr>
                </a:tc>
                <a:tc>
                  <a:txBody>
                    <a:bodyPr/>
                    <a:lstStyle/>
                    <a:p>
                      <a:pPr algn="l"/>
                      <a:r>
                        <a:rPr sz="1150" b="1">
                          <a:solidFill>
                            <a:srgbClr val="F5F4EC"/>
                          </a:solidFill>
                          <a:latin typeface="Public Sans"/>
                        </a:rPr>
                        <a:t>What drives it</a:t>
                      </a:r>
                    </a:p>
                  </a:txBody>
                  <a:tcPr marL="73152" marR="73152" marT="36576" marB="36576" anchor="ctr">
                    <a:solidFill>
                      <a:srgbClr val="143D29"/>
                    </a:solidFill>
                  </a:tcPr>
                </a:tc>
                <a:tc>
                  <a:txBody>
                    <a:bodyPr/>
                    <a:lstStyle/>
                    <a:p>
                      <a:pPr algn="l"/>
                      <a:r>
                        <a:rPr sz="1150" b="1">
                          <a:solidFill>
                            <a:srgbClr val="F5F4EC"/>
                          </a:solidFill>
                          <a:latin typeface="Public Sans"/>
                        </a:rPr>
                        <a:t>Published examples</a:t>
                      </a:r>
                    </a:p>
                  </a:txBody>
                  <a:tcPr marL="73152" marR="73152" marT="36576" marB="36576" anchor="ctr">
                    <a:solidFill>
                      <a:srgbClr val="143D29"/>
                    </a:solidFill>
                  </a:tcPr>
                </a:tc>
                <a:extLst>
                  <a:ext uri="{0D108BD9-81ED-4DB2-BD59-A6C34878D82A}">
                    <a16:rowId xmlns:a16="http://schemas.microsoft.com/office/drawing/2014/main" val="10000"/>
                  </a:ext>
                </a:extLst>
              </a:tr>
              <a:tr h="493776">
                <a:tc>
                  <a:txBody>
                    <a:bodyPr/>
                    <a:lstStyle/>
                    <a:p>
                      <a:pPr algn="l"/>
                      <a:r>
                        <a:rPr sz="1150">
                          <a:solidFill>
                            <a:srgbClr val="16281E"/>
                          </a:solidFill>
                          <a:latin typeface="Public Sans"/>
                        </a:rPr>
                        <a:t>Entry-level and promotional testing</a:t>
                      </a:r>
                    </a:p>
                  </a:txBody>
                  <a:tcPr marL="73152" marR="73152" marT="36576" marB="36576" anchor="ctr">
                    <a:solidFill>
                      <a:srgbClr val="FCFBF6"/>
                    </a:solidFill>
                  </a:tcPr>
                </a:tc>
                <a:tc>
                  <a:txBody>
                    <a:bodyPr/>
                    <a:lstStyle/>
                    <a:p>
                      <a:pPr algn="l"/>
                      <a:r>
                        <a:rPr sz="1150">
                          <a:solidFill>
                            <a:srgbClr val="16281E"/>
                          </a:solidFill>
                          <a:latin typeface="Public Sans"/>
                        </a:rPr>
                        <a:t>Written, oral and physical testing for each eligibility list, usually by an outside vendor</a:t>
                      </a:r>
                    </a:p>
                  </a:txBody>
                  <a:tcPr marL="73152" marR="73152" marT="36576" marB="36576" anchor="ctr">
                    <a:solidFill>
                      <a:srgbClr val="FCFBF6"/>
                    </a:solidFill>
                  </a:tcPr>
                </a:tc>
                <a:tc>
                  <a:txBody>
                    <a:bodyPr/>
                    <a:lstStyle/>
                    <a:p>
                      <a:pPr algn="l"/>
                      <a:r>
                        <a:rPr sz="1150">
                          <a:solidFill>
                            <a:srgbClr val="16281E"/>
                          </a:solidFill>
                          <a:latin typeface="Public Sans"/>
                        </a:rPr>
                        <a:t>Salisbury Twp (first class): $20 per written test ($500 minimum); $1,250 per day of oral exams (2011)</a:t>
                      </a:r>
                    </a:p>
                  </a:txBody>
                  <a:tcPr marL="73152" marR="73152" marT="36576" marB="36576" anchor="ctr">
                    <a:solidFill>
                      <a:srgbClr val="FCFBF6"/>
                    </a:solidFill>
                  </a:tcPr>
                </a:tc>
                <a:extLst>
                  <a:ext uri="{0D108BD9-81ED-4DB2-BD59-A6C34878D82A}">
                    <a16:rowId xmlns:a16="http://schemas.microsoft.com/office/drawing/2014/main" val="10001"/>
                  </a:ext>
                </a:extLst>
              </a:tr>
              <a:tr h="493776">
                <a:tc>
                  <a:txBody>
                    <a:bodyPr/>
                    <a:lstStyle/>
                    <a:p>
                      <a:pPr algn="l"/>
                      <a:r>
                        <a:rPr sz="1150">
                          <a:solidFill>
                            <a:srgbClr val="16281E"/>
                          </a:solidFill>
                          <a:latin typeface="Public Sans"/>
                        </a:rPr>
                        <a:t>Applicant fees (offset)</a:t>
                      </a:r>
                    </a:p>
                  </a:txBody>
                  <a:tcPr marL="73152" marR="73152" marT="36576" marB="36576" anchor="ctr">
                    <a:solidFill>
                      <a:srgbClr val="F5F4EC"/>
                    </a:solidFill>
                  </a:tcPr>
                </a:tc>
                <a:tc>
                  <a:txBody>
                    <a:bodyPr/>
                    <a:lstStyle/>
                    <a:p>
                      <a:pPr algn="l"/>
                      <a:r>
                        <a:rPr sz="1150">
                          <a:solidFill>
                            <a:srgbClr val="16281E"/>
                          </a:solidFill>
                          <a:latin typeface="Public Sans"/>
                        </a:rPr>
                        <a:t>Non-refundable application fees</a:t>
                      </a:r>
                    </a:p>
                  </a:txBody>
                  <a:tcPr marL="73152" marR="73152" marT="36576" marB="36576" anchor="ctr">
                    <a:solidFill>
                      <a:srgbClr val="F5F4EC"/>
                    </a:solidFill>
                  </a:tcPr>
                </a:tc>
                <a:tc>
                  <a:txBody>
                    <a:bodyPr/>
                    <a:lstStyle/>
                    <a:p>
                      <a:pPr algn="l"/>
                      <a:r>
                        <a:rPr sz="1150">
                          <a:solidFill>
                            <a:srgbClr val="16281E"/>
                          </a:solidFill>
                          <a:latin typeface="Public Sans"/>
                        </a:rPr>
                        <a:t>$15 Salisbury; $50 Nether Providence; $75 Tarentum</a:t>
                      </a:r>
                    </a:p>
                  </a:txBody>
                  <a:tcPr marL="73152" marR="73152" marT="36576" marB="36576" anchor="ctr">
                    <a:solidFill>
                      <a:srgbClr val="F5F4EC"/>
                    </a:solidFill>
                  </a:tcPr>
                </a:tc>
                <a:extLst>
                  <a:ext uri="{0D108BD9-81ED-4DB2-BD59-A6C34878D82A}">
                    <a16:rowId xmlns:a16="http://schemas.microsoft.com/office/drawing/2014/main" val="10002"/>
                  </a:ext>
                </a:extLst>
              </a:tr>
              <a:tr h="493776">
                <a:tc>
                  <a:txBody>
                    <a:bodyPr/>
                    <a:lstStyle/>
                    <a:p>
                      <a:pPr algn="l"/>
                      <a:r>
                        <a:rPr sz="1150">
                          <a:solidFill>
                            <a:srgbClr val="16281E"/>
                          </a:solidFill>
                          <a:latin typeface="Public Sans"/>
                        </a:rPr>
                        <a:t>Regional testing (option)</a:t>
                      </a:r>
                    </a:p>
                  </a:txBody>
                  <a:tcPr marL="73152" marR="73152" marT="36576" marB="36576" anchor="ctr">
                    <a:solidFill>
                      <a:srgbClr val="FCFBF6"/>
                    </a:solidFill>
                  </a:tcPr>
                </a:tc>
                <a:tc>
                  <a:txBody>
                    <a:bodyPr/>
                    <a:lstStyle/>
                    <a:p>
                      <a:pPr algn="l"/>
                      <a:r>
                        <a:rPr sz="1150">
                          <a:solidFill>
                            <a:srgbClr val="16281E"/>
                          </a:solidFill>
                          <a:latin typeface="Public Sans"/>
                        </a:rPr>
                        <a:t>Sharing one test across departments spreads vendor cost</a:t>
                      </a:r>
                    </a:p>
                  </a:txBody>
                  <a:tcPr marL="73152" marR="73152" marT="36576" marB="36576" anchor="ctr">
                    <a:solidFill>
                      <a:srgbClr val="FCFBF6"/>
                    </a:solidFill>
                  </a:tcPr>
                </a:tc>
                <a:tc>
                  <a:txBody>
                    <a:bodyPr/>
                    <a:lstStyle/>
                    <a:p>
                      <a:pPr algn="l"/>
                      <a:r>
                        <a:rPr sz="1150">
                          <a:solidFill>
                            <a:srgbClr val="16281E"/>
                          </a:solidFill>
                          <a:latin typeface="Public Sans"/>
                        </a:rPr>
                        <a:t>Six South Hills municipalities (SHACOG); Manheim Twp county chiefs' consortium</a:t>
                      </a:r>
                    </a:p>
                  </a:txBody>
                  <a:tcPr marL="73152" marR="73152" marT="36576" marB="36576" anchor="ctr">
                    <a:solidFill>
                      <a:srgbClr val="FCFBF6"/>
                    </a:solidFill>
                  </a:tcPr>
                </a:tc>
                <a:extLst>
                  <a:ext uri="{0D108BD9-81ED-4DB2-BD59-A6C34878D82A}">
                    <a16:rowId xmlns:a16="http://schemas.microsoft.com/office/drawing/2014/main" val="10003"/>
                  </a:ext>
                </a:extLst>
              </a:tr>
              <a:tr h="493776">
                <a:tc>
                  <a:txBody>
                    <a:bodyPr/>
                    <a:lstStyle/>
                    <a:p>
                      <a:pPr algn="l"/>
                      <a:r>
                        <a:rPr sz="1150">
                          <a:solidFill>
                            <a:srgbClr val="16281E"/>
                          </a:solidFill>
                          <a:latin typeface="Public Sans"/>
                        </a:rPr>
                        <a:t>Commission solicitor</a:t>
                      </a:r>
                    </a:p>
                  </a:txBody>
                  <a:tcPr marL="73152" marR="73152" marT="36576" marB="36576" anchor="ctr">
                    <a:solidFill>
                      <a:srgbClr val="F5F4EC"/>
                    </a:solidFill>
                  </a:tcPr>
                </a:tc>
                <a:tc>
                  <a:txBody>
                    <a:bodyPr/>
                    <a:lstStyle/>
                    <a:p>
                      <a:pPr algn="l"/>
                      <a:r>
                        <a:rPr sz="1150">
                          <a:solidFill>
                            <a:srgbClr val="16281E"/>
                          </a:solidFill>
                          <a:latin typeface="Public Sans"/>
                        </a:rPr>
                        <a:t>Solicitor appointed by the commission, paid by the township; the board may set a cap</a:t>
                      </a:r>
                    </a:p>
                  </a:txBody>
                  <a:tcPr marL="73152" marR="73152" marT="36576" marB="36576" anchor="ctr">
                    <a:solidFill>
                      <a:srgbClr val="F5F4EC"/>
                    </a:solidFill>
                  </a:tcPr>
                </a:tc>
                <a:tc>
                  <a:txBody>
                    <a:bodyPr/>
                    <a:lstStyle/>
                    <a:p>
                      <a:pPr algn="l"/>
                      <a:r>
                        <a:rPr sz="1150">
                          <a:solidFill>
                            <a:srgbClr val="16281E"/>
                          </a:solidFill>
                          <a:latin typeface="Public Sans"/>
                        </a:rPr>
                        <a:t>Hourly legal fees</a:t>
                      </a:r>
                    </a:p>
                  </a:txBody>
                  <a:tcPr marL="73152" marR="73152" marT="36576" marB="36576" anchor="ctr">
                    <a:solidFill>
                      <a:srgbClr val="F5F4EC"/>
                    </a:solidFill>
                  </a:tcPr>
                </a:tc>
                <a:extLst>
                  <a:ext uri="{0D108BD9-81ED-4DB2-BD59-A6C34878D82A}">
                    <a16:rowId xmlns:a16="http://schemas.microsoft.com/office/drawing/2014/main" val="10004"/>
                  </a:ext>
                </a:extLst>
              </a:tr>
              <a:tr h="493776">
                <a:tc>
                  <a:txBody>
                    <a:bodyPr/>
                    <a:lstStyle/>
                    <a:p>
                      <a:pPr algn="l"/>
                      <a:r>
                        <a:rPr sz="1150">
                          <a:solidFill>
                            <a:srgbClr val="16281E"/>
                          </a:solidFill>
                          <a:latin typeface="Public Sans"/>
                        </a:rPr>
                        <a:t>Discipline hearings and appeals</a:t>
                      </a:r>
                    </a:p>
                  </a:txBody>
                  <a:tcPr marL="73152" marR="73152" marT="36576" marB="36576" anchor="ctr">
                    <a:solidFill>
                      <a:srgbClr val="FCFBF6"/>
                    </a:solidFill>
                  </a:tcPr>
                </a:tc>
                <a:tc>
                  <a:txBody>
                    <a:bodyPr/>
                    <a:lstStyle/>
                    <a:p>
                      <a:pPr algn="l"/>
                      <a:r>
                        <a:rPr sz="1150">
                          <a:solidFill>
                            <a:srgbClr val="16281E"/>
                          </a:solidFill>
                          <a:latin typeface="Public Sans"/>
                        </a:rPr>
                        <a:t>Commission hearings, transcripts and any court appeal</a:t>
                      </a:r>
                    </a:p>
                  </a:txBody>
                  <a:tcPr marL="73152" marR="73152" marT="36576" marB="36576" anchor="ctr">
                    <a:solidFill>
                      <a:srgbClr val="FCFBF6"/>
                    </a:solidFill>
                  </a:tcPr>
                </a:tc>
                <a:tc>
                  <a:txBody>
                    <a:bodyPr/>
                    <a:lstStyle/>
                    <a:p>
                      <a:pPr algn="l"/>
                      <a:r>
                        <a:rPr sz="1150">
                          <a:solidFill>
                            <a:srgbClr val="16281E"/>
                          </a:solidFill>
                          <a:latin typeface="Public Sans"/>
                        </a:rPr>
                        <a:t>Varies by case</a:t>
                      </a:r>
                    </a:p>
                  </a:txBody>
                  <a:tcPr marL="73152" marR="73152" marT="36576" marB="36576" anchor="ctr">
                    <a:solidFill>
                      <a:srgbClr val="FCFBF6"/>
                    </a:solidFill>
                  </a:tcPr>
                </a:tc>
                <a:extLst>
                  <a:ext uri="{0D108BD9-81ED-4DB2-BD59-A6C34878D82A}">
                    <a16:rowId xmlns:a16="http://schemas.microsoft.com/office/drawing/2014/main" val="10005"/>
                  </a:ext>
                </a:extLst>
              </a:tr>
              <a:tr h="493776">
                <a:tc>
                  <a:txBody>
                    <a:bodyPr/>
                    <a:lstStyle/>
                    <a:p>
                      <a:pPr algn="l"/>
                      <a:r>
                        <a:rPr sz="1150">
                          <a:solidFill>
                            <a:srgbClr val="16281E"/>
                          </a:solidFill>
                          <a:latin typeface="Public Sans"/>
                        </a:rPr>
                        <a:t>Staff time</a:t>
                      </a:r>
                    </a:p>
                  </a:txBody>
                  <a:tcPr marL="73152" marR="73152" marT="36576" marB="36576" anchor="ctr">
                    <a:solidFill>
                      <a:srgbClr val="F5F4EC"/>
                    </a:solidFill>
                  </a:tcPr>
                </a:tc>
                <a:tc>
                  <a:txBody>
                    <a:bodyPr/>
                    <a:lstStyle/>
                    <a:p>
                      <a:pPr algn="l"/>
                      <a:r>
                        <a:rPr sz="1150">
                          <a:solidFill>
                            <a:srgbClr val="16281E"/>
                          </a:solidFill>
                          <a:latin typeface="Public Sans"/>
                        </a:rPr>
                        <a:t>Secretary support, notices, agendas, minutes and rule updates</a:t>
                      </a:r>
                    </a:p>
                  </a:txBody>
                  <a:tcPr marL="73152" marR="73152" marT="36576" marB="36576" anchor="ctr">
                    <a:solidFill>
                      <a:srgbClr val="F5F4EC"/>
                    </a:solidFill>
                  </a:tcPr>
                </a:tc>
                <a:tc>
                  <a:txBody>
                    <a:bodyPr/>
                    <a:lstStyle/>
                    <a:p>
                      <a:pPr algn="l"/>
                      <a:r>
                        <a:rPr sz="1150">
                          <a:solidFill>
                            <a:srgbClr val="16281E"/>
                          </a:solidFill>
                          <a:latin typeface="Public Sans"/>
                        </a:rPr>
                        <a:t>Absorbed in staff workload</a:t>
                      </a:r>
                    </a:p>
                  </a:txBody>
                  <a:tcPr marL="73152" marR="73152" marT="36576" marB="36576" anchor="ctr">
                    <a:solidFill>
                      <a:srgbClr val="F5F4EC"/>
                    </a:solidFill>
                  </a:tcPr>
                </a:tc>
                <a:extLst>
                  <a:ext uri="{0D108BD9-81ED-4DB2-BD59-A6C34878D82A}">
                    <a16:rowId xmlns:a16="http://schemas.microsoft.com/office/drawing/2014/main" val="10006"/>
                  </a:ext>
                </a:extLst>
              </a:tr>
            </a:tbl>
          </a:graphicData>
        </a:graphic>
      </p:graphicFrame>
      <p:sp>
        <p:nvSpPr>
          <p:cNvPr id="9" name="Cost note"/>
          <p:cNvSpPr txBox="1"/>
          <p:nvPr/>
        </p:nvSpPr>
        <p:spPr>
          <a:xfrm>
            <a:off x="822960" y="5623560"/>
            <a:ext cx="10515600" cy="365760"/>
          </a:xfrm>
          <a:prstGeom prst="rect">
            <a:avLst/>
          </a:prstGeom>
          <a:noFill/>
        </p:spPr>
        <p:txBody>
          <a:bodyPr wrap="square" lIns="0" tIns="0" rIns="0" bIns="0" anchor="t">
            <a:noAutofit/>
          </a:bodyPr>
          <a:lstStyle/>
          <a:p>
            <a:pPr algn="l"/>
            <a:r>
              <a:rPr sz="1150" b="1">
                <a:solidFill>
                  <a:srgbClr val="55645A"/>
                </a:solidFill>
                <a:latin typeface="Public Sans"/>
              </a:rPr>
              <a:t>No full annual cost figure for a comparable township was found.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CIVIL SERVICE · OPERATIONS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Police personnel decisions would follow a rules-based process run by the commission</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PML summary of Act 96; 51 Pa.C.S. §7103; Manheim Twp; local civil service rules</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21</a:t>
            </a:r>
            <a:endParaRPr lang="en-US" sz="1200" dirty="0"/>
          </a:p>
        </p:txBody>
      </p:sp>
      <p:sp>
        <p:nvSpPr>
          <p:cNvPr id="8" name="Ops card 1"/>
          <p:cNvSpPr/>
          <p:nvPr/>
        </p:nvSpPr>
        <p:spPr>
          <a:xfrm>
            <a:off x="813816" y="2103120"/>
            <a:ext cx="3383280" cy="1188720"/>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ps bar 1"/>
          <p:cNvSpPr/>
          <p:nvPr/>
        </p:nvSpPr>
        <p:spPr>
          <a:xfrm>
            <a:off x="813816" y="2103120"/>
            <a:ext cx="82296" cy="1188720"/>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ps text 1"/>
          <p:cNvSpPr txBox="1"/>
          <p:nvPr/>
        </p:nvSpPr>
        <p:spPr>
          <a:xfrm>
            <a:off x="1042416" y="2194560"/>
            <a:ext cx="3017520" cy="1005840"/>
          </a:xfrm>
          <a:prstGeom prst="rect">
            <a:avLst/>
          </a:prstGeom>
          <a:noFill/>
        </p:spPr>
        <p:txBody>
          <a:bodyPr wrap="square" lIns="0" tIns="0" rIns="0" bIns="0" anchor="ctr">
            <a:noAutofit/>
          </a:bodyPr>
          <a:lstStyle/>
          <a:p>
            <a:pPr algn="l"/>
            <a:r>
              <a:rPr sz="1250" b="1">
                <a:solidFill>
                  <a:srgbClr val="256B41"/>
                </a:solidFill>
                <a:latin typeface="Public Sans"/>
              </a:rPr>
              <a:t>Hiring discretion narrows</a:t>
            </a:r>
          </a:p>
          <a:p>
            <a:pPr algn="l">
              <a:spcBef>
                <a:spcPts val="200"/>
              </a:spcBef>
            </a:pPr>
            <a:r>
              <a:rPr sz="1150" b="0">
                <a:solidFill>
                  <a:srgbClr val="16281E"/>
                </a:solidFill>
                <a:latin typeface="Public Sans"/>
              </a:rPr>
              <a:t>Appointments come from a ranked eligibility list; the top 3 candidates are considered for each vacancy.</a:t>
            </a:r>
          </a:p>
        </p:txBody>
      </p:sp>
      <p:sp>
        <p:nvSpPr>
          <p:cNvPr id="11" name="Ops card 2"/>
          <p:cNvSpPr/>
          <p:nvPr/>
        </p:nvSpPr>
        <p:spPr>
          <a:xfrm>
            <a:off x="4379976" y="2103120"/>
            <a:ext cx="3383280" cy="1188720"/>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ps bar 2"/>
          <p:cNvSpPr/>
          <p:nvPr/>
        </p:nvSpPr>
        <p:spPr>
          <a:xfrm>
            <a:off x="4379976" y="2103120"/>
            <a:ext cx="82296" cy="1188720"/>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ps text 2"/>
          <p:cNvSpPr txBox="1"/>
          <p:nvPr/>
        </p:nvSpPr>
        <p:spPr>
          <a:xfrm>
            <a:off x="4608576" y="2194560"/>
            <a:ext cx="3017520" cy="1005840"/>
          </a:xfrm>
          <a:prstGeom prst="rect">
            <a:avLst/>
          </a:prstGeom>
          <a:noFill/>
        </p:spPr>
        <p:txBody>
          <a:bodyPr wrap="square" lIns="0" tIns="0" rIns="0" bIns="0" anchor="ctr">
            <a:noAutofit/>
          </a:bodyPr>
          <a:lstStyle/>
          <a:p>
            <a:pPr algn="l"/>
            <a:r>
              <a:rPr sz="1250" b="1">
                <a:solidFill>
                  <a:srgbClr val="256B41"/>
                </a:solidFill>
                <a:latin typeface="Public Sans"/>
              </a:rPr>
              <a:t>Veterans' preference</a:t>
            </a:r>
          </a:p>
          <a:p>
            <a:pPr algn="l">
              <a:spcBef>
                <a:spcPts val="200"/>
              </a:spcBef>
            </a:pPr>
            <a:r>
              <a:rPr sz="1150" b="0">
                <a:solidFill>
                  <a:srgbClr val="16281E"/>
                </a:solidFill>
                <a:latin typeface="Public Sans"/>
              </a:rPr>
              <a:t>Qualifying veterans receive added points on entry-level exams (51 Pa.C.S. §7103).</a:t>
            </a:r>
          </a:p>
        </p:txBody>
      </p:sp>
      <p:sp>
        <p:nvSpPr>
          <p:cNvPr id="14" name="Ops card 3"/>
          <p:cNvSpPr/>
          <p:nvPr/>
        </p:nvSpPr>
        <p:spPr>
          <a:xfrm>
            <a:off x="7946136" y="2103120"/>
            <a:ext cx="3383280" cy="1188720"/>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ps bar 3"/>
          <p:cNvSpPr/>
          <p:nvPr/>
        </p:nvSpPr>
        <p:spPr>
          <a:xfrm>
            <a:off x="7946136" y="2103120"/>
            <a:ext cx="82296" cy="1188720"/>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ps text 3"/>
          <p:cNvSpPr txBox="1"/>
          <p:nvPr/>
        </p:nvSpPr>
        <p:spPr>
          <a:xfrm>
            <a:off x="8174736" y="2194560"/>
            <a:ext cx="3017520" cy="1005840"/>
          </a:xfrm>
          <a:prstGeom prst="rect">
            <a:avLst/>
          </a:prstGeom>
          <a:noFill/>
        </p:spPr>
        <p:txBody>
          <a:bodyPr wrap="square" lIns="0" tIns="0" rIns="0" bIns="0" anchor="ctr">
            <a:noAutofit/>
          </a:bodyPr>
          <a:lstStyle/>
          <a:p>
            <a:pPr algn="l"/>
            <a:r>
              <a:rPr sz="1250" b="1">
                <a:solidFill>
                  <a:srgbClr val="256B41"/>
                </a:solidFill>
                <a:latin typeface="Public Sans"/>
              </a:rPr>
              <a:t>Testing calendar</a:t>
            </a:r>
          </a:p>
          <a:p>
            <a:pPr algn="l">
              <a:spcBef>
                <a:spcPts val="200"/>
              </a:spcBef>
            </a:pPr>
            <a:r>
              <a:rPr sz="1150" b="0">
                <a:solidFill>
                  <a:srgbClr val="16281E"/>
                </a:solidFill>
                <a:latin typeface="Public Sans"/>
              </a:rPr>
              <a:t>Eligibility lists are typically valid for 1 year; a vacancy may wait for a new testing cycle.</a:t>
            </a:r>
          </a:p>
        </p:txBody>
      </p:sp>
      <p:sp>
        <p:nvSpPr>
          <p:cNvPr id="17" name="Ops card 4"/>
          <p:cNvSpPr/>
          <p:nvPr/>
        </p:nvSpPr>
        <p:spPr>
          <a:xfrm>
            <a:off x="813816" y="3401568"/>
            <a:ext cx="3383280" cy="1188720"/>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ps bar 4"/>
          <p:cNvSpPr/>
          <p:nvPr/>
        </p:nvSpPr>
        <p:spPr>
          <a:xfrm>
            <a:off x="813816" y="3401568"/>
            <a:ext cx="82296" cy="1188720"/>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ps text 4"/>
          <p:cNvSpPr txBox="1"/>
          <p:nvPr/>
        </p:nvSpPr>
        <p:spPr>
          <a:xfrm>
            <a:off x="1042416" y="3493008"/>
            <a:ext cx="3017520" cy="1005840"/>
          </a:xfrm>
          <a:prstGeom prst="rect">
            <a:avLst/>
          </a:prstGeom>
          <a:noFill/>
        </p:spPr>
        <p:txBody>
          <a:bodyPr wrap="square" lIns="0" tIns="0" rIns="0" bIns="0" anchor="ctr">
            <a:noAutofit/>
          </a:bodyPr>
          <a:lstStyle/>
          <a:p>
            <a:pPr algn="l"/>
            <a:r>
              <a:rPr sz="1250" b="1">
                <a:solidFill>
                  <a:srgbClr val="256B41"/>
                </a:solidFill>
                <a:latin typeface="Public Sans"/>
              </a:rPr>
              <a:t>Promotions by exam</a:t>
            </a:r>
          </a:p>
          <a:p>
            <a:pPr algn="l">
              <a:spcBef>
                <a:spcPts val="200"/>
              </a:spcBef>
            </a:pPr>
            <a:r>
              <a:rPr sz="1150" b="0">
                <a:solidFill>
                  <a:srgbClr val="16281E"/>
                </a:solidFill>
                <a:latin typeface="Public Sans"/>
              </a:rPr>
              <a:t>Promotional candidates are tested and ranked; local rules often give no veterans' preference.</a:t>
            </a:r>
          </a:p>
        </p:txBody>
      </p:sp>
      <p:sp>
        <p:nvSpPr>
          <p:cNvPr id="20" name="Ops card 5"/>
          <p:cNvSpPr/>
          <p:nvPr/>
        </p:nvSpPr>
        <p:spPr>
          <a:xfrm>
            <a:off x="4379976" y="3401568"/>
            <a:ext cx="3383280" cy="1188720"/>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ps bar 5"/>
          <p:cNvSpPr/>
          <p:nvPr/>
        </p:nvSpPr>
        <p:spPr>
          <a:xfrm>
            <a:off x="4379976" y="3401568"/>
            <a:ext cx="82296" cy="1188720"/>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ps text 5"/>
          <p:cNvSpPr txBox="1"/>
          <p:nvPr/>
        </p:nvSpPr>
        <p:spPr>
          <a:xfrm>
            <a:off x="4608576" y="3493008"/>
            <a:ext cx="3017520" cy="1005840"/>
          </a:xfrm>
          <a:prstGeom prst="rect">
            <a:avLst/>
          </a:prstGeom>
          <a:noFill/>
        </p:spPr>
        <p:txBody>
          <a:bodyPr wrap="square" lIns="0" tIns="0" rIns="0" bIns="0" anchor="ctr">
            <a:noAutofit/>
          </a:bodyPr>
          <a:lstStyle/>
          <a:p>
            <a:pPr algn="l"/>
            <a:r>
              <a:rPr sz="1250" b="1">
                <a:solidFill>
                  <a:srgbClr val="256B41"/>
                </a:solidFill>
                <a:latin typeface="Public Sans"/>
              </a:rPr>
              <a:t>Formal probation</a:t>
            </a:r>
          </a:p>
          <a:p>
            <a:pPr algn="l">
              <a:spcBef>
                <a:spcPts val="200"/>
              </a:spcBef>
            </a:pPr>
            <a:r>
              <a:rPr sz="1150" b="0">
                <a:solidFill>
                  <a:srgbClr val="16281E"/>
                </a:solidFill>
                <a:latin typeface="Public Sans"/>
              </a:rPr>
              <a:t>New and promoted officers typically serve 1 year; some rules let the chief extend it.</a:t>
            </a:r>
          </a:p>
        </p:txBody>
      </p:sp>
      <p:sp>
        <p:nvSpPr>
          <p:cNvPr id="23" name="Ops card 6"/>
          <p:cNvSpPr/>
          <p:nvPr/>
        </p:nvSpPr>
        <p:spPr>
          <a:xfrm>
            <a:off x="7946136" y="3401568"/>
            <a:ext cx="3383280" cy="1188720"/>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ps bar 6"/>
          <p:cNvSpPr/>
          <p:nvPr/>
        </p:nvSpPr>
        <p:spPr>
          <a:xfrm>
            <a:off x="7946136" y="3401568"/>
            <a:ext cx="82296" cy="1188720"/>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ps text 6"/>
          <p:cNvSpPr txBox="1"/>
          <p:nvPr/>
        </p:nvSpPr>
        <p:spPr>
          <a:xfrm>
            <a:off x="8174736" y="3493008"/>
            <a:ext cx="3017520" cy="1005840"/>
          </a:xfrm>
          <a:prstGeom prst="rect">
            <a:avLst/>
          </a:prstGeom>
          <a:noFill/>
        </p:spPr>
        <p:txBody>
          <a:bodyPr wrap="square" lIns="0" tIns="0" rIns="0" bIns="0" anchor="ctr">
            <a:noAutofit/>
          </a:bodyPr>
          <a:lstStyle/>
          <a:p>
            <a:pPr algn="l"/>
            <a:r>
              <a:rPr sz="1250" b="1">
                <a:solidFill>
                  <a:srgbClr val="256B41"/>
                </a:solidFill>
                <a:latin typeface="Public Sans"/>
              </a:rPr>
              <a:t>Procedural discipline</a:t>
            </a:r>
          </a:p>
          <a:p>
            <a:pPr algn="l">
              <a:spcBef>
                <a:spcPts val="200"/>
              </a:spcBef>
            </a:pPr>
            <a:r>
              <a:rPr sz="1150" b="0">
                <a:solidFill>
                  <a:srgbClr val="16281E"/>
                </a:solidFill>
                <a:latin typeface="Public Sans"/>
              </a:rPr>
              <a:t>Suspension, removal or demotion goes through a commission hearing or grievance arbitration.</a:t>
            </a:r>
          </a:p>
        </p:txBody>
      </p:sp>
      <p:sp>
        <p:nvSpPr>
          <p:cNvPr id="26" name="Ops card 7"/>
          <p:cNvSpPr/>
          <p:nvPr/>
        </p:nvSpPr>
        <p:spPr>
          <a:xfrm>
            <a:off x="813816" y="4700016"/>
            <a:ext cx="10515600" cy="71323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ps bar 7"/>
          <p:cNvSpPr/>
          <p:nvPr/>
        </p:nvSpPr>
        <p:spPr>
          <a:xfrm>
            <a:off x="813816" y="4700016"/>
            <a:ext cx="82296" cy="713232"/>
          </a:xfrm>
          <a:prstGeom prst="rect">
            <a:avLst/>
          </a:prstGeom>
          <a:solidFill>
            <a:srgbClr val="D8A9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ps text 7"/>
          <p:cNvSpPr txBox="1"/>
          <p:nvPr/>
        </p:nvSpPr>
        <p:spPr>
          <a:xfrm>
            <a:off x="1042416" y="4791455"/>
            <a:ext cx="10149840" cy="530352"/>
          </a:xfrm>
          <a:prstGeom prst="rect">
            <a:avLst/>
          </a:prstGeom>
          <a:noFill/>
        </p:spPr>
        <p:txBody>
          <a:bodyPr wrap="square" lIns="0" tIns="0" rIns="0" bIns="0" anchor="ctr">
            <a:noAutofit/>
          </a:bodyPr>
          <a:lstStyle/>
          <a:p>
            <a:pPr algn="l"/>
            <a:r>
              <a:rPr sz="1250" b="1">
                <a:solidFill>
                  <a:srgbClr val="256B41"/>
                </a:solidFill>
                <a:latin typeface="Public Sans"/>
              </a:rPr>
              <a:t>Rules sit with the commission</a:t>
            </a:r>
          </a:p>
          <a:p>
            <a:pPr algn="l">
              <a:spcBef>
                <a:spcPts val="200"/>
              </a:spcBef>
            </a:pPr>
            <a:r>
              <a:rPr sz="1150" b="0">
                <a:solidFill>
                  <a:srgbClr val="16281E"/>
                </a:solidFill>
                <a:latin typeface="Public Sans"/>
              </a:rPr>
              <a:t>Changing hiring or promotion rules needs commission action; rules must be reconciled with the police collective bargaining agreement.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COSTS OF TRANSITION</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The largest cost is governance disruption; no published cost study was found</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 Board Brief (Oct. 14, 2026); quotes needed from solicitor, codifier, actuary</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22</a:t>
            </a:r>
            <a:endParaRPr lang="en-US" sz="1200" dirty="0"/>
          </a:p>
        </p:txBody>
      </p:sp>
      <p:graphicFrame>
        <p:nvGraphicFramePr>
          <p:cNvPr id="8" name="Transition cost table"/>
          <p:cNvGraphicFramePr>
            <a:graphicFrameLocks noGrp="1"/>
          </p:cNvGraphicFramePr>
          <p:nvPr/>
        </p:nvGraphicFramePr>
        <p:xfrm>
          <a:off x="822960" y="2103120"/>
          <a:ext cx="10561320" cy="3803904"/>
        </p:xfrm>
        <a:graphic>
          <a:graphicData uri="http://schemas.openxmlformats.org/drawingml/2006/table">
            <a:tbl>
              <a:tblPr>
                <a:tableStyleId>{5C22544A-7EE6-4342-B048-85BDC9FD1C3A}</a:tableStyleId>
              </a:tblPr>
              <a:tblGrid>
                <a:gridCol w="233172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347472">
                <a:tc>
                  <a:txBody>
                    <a:bodyPr/>
                    <a:lstStyle/>
                    <a:p>
                      <a:pPr algn="l"/>
                      <a:r>
                        <a:rPr sz="1100" b="1">
                          <a:solidFill>
                            <a:srgbClr val="F5F4EC"/>
                          </a:solidFill>
                          <a:latin typeface="Public Sans"/>
                        </a:rPr>
                        <a:t>Cost area</a:t>
                      </a:r>
                    </a:p>
                  </a:txBody>
                  <a:tcPr marL="73152" marR="73152" marT="36576" marB="36576" anchor="ctr">
                    <a:solidFill>
                      <a:srgbClr val="143D29"/>
                    </a:solidFill>
                  </a:tcPr>
                </a:tc>
                <a:tc>
                  <a:txBody>
                    <a:bodyPr/>
                    <a:lstStyle/>
                    <a:p>
                      <a:pPr algn="l"/>
                      <a:r>
                        <a:rPr sz="1100" b="1">
                          <a:solidFill>
                            <a:srgbClr val="F5F4EC"/>
                          </a:solidFill>
                          <a:latin typeface="Public Sans"/>
                        </a:rPr>
                        <a:t>What it involves</a:t>
                      </a:r>
                    </a:p>
                  </a:txBody>
                  <a:tcPr marL="73152" marR="73152" marT="36576" marB="36576" anchor="ctr">
                    <a:solidFill>
                      <a:srgbClr val="143D29"/>
                    </a:solidFill>
                  </a:tcPr>
                </a:tc>
                <a:tc>
                  <a:txBody>
                    <a:bodyPr/>
                    <a:lstStyle/>
                    <a:p>
                      <a:pPr algn="l"/>
                      <a:r>
                        <a:rPr sz="1100" b="1">
                          <a:solidFill>
                            <a:srgbClr val="F5F4EC"/>
                          </a:solidFill>
                          <a:latin typeface="Public Sans"/>
                        </a:rPr>
                        <a:t>Size</a:t>
                      </a:r>
                    </a:p>
                  </a:txBody>
                  <a:tcPr marL="73152" marR="73152" marT="36576" marB="36576" anchor="ctr">
                    <a:solidFill>
                      <a:srgbClr val="143D29"/>
                    </a:solidFill>
                  </a:tcPr>
                </a:tc>
                <a:extLst>
                  <a:ext uri="{0D108BD9-81ED-4DB2-BD59-A6C34878D82A}">
                    <a16:rowId xmlns:a16="http://schemas.microsoft.com/office/drawing/2014/main" val="10000"/>
                  </a:ext>
                </a:extLst>
              </a:tr>
              <a:tr h="384048">
                <a:tc>
                  <a:txBody>
                    <a:bodyPr/>
                    <a:lstStyle/>
                    <a:p>
                      <a:pPr algn="l"/>
                      <a:r>
                        <a:rPr sz="1100">
                          <a:solidFill>
                            <a:srgbClr val="16281E"/>
                          </a:solidFill>
                          <a:latin typeface="Public Sans"/>
                        </a:rPr>
                        <a:t>Governance disruption</a:t>
                      </a:r>
                    </a:p>
                  </a:txBody>
                  <a:tcPr marL="73152" marR="73152" marT="36576" marB="36576" anchor="ctr">
                    <a:solidFill>
                      <a:srgbClr val="FCFBF6"/>
                    </a:solidFill>
                  </a:tcPr>
                </a:tc>
                <a:tc>
                  <a:txBody>
                    <a:bodyPr/>
                    <a:lstStyle/>
                    <a:p>
                      <a:pPr algn="l"/>
                      <a:r>
                        <a:rPr sz="1100">
                          <a:solidFill>
                            <a:srgbClr val="16281E"/>
                          </a:solidFill>
                          <a:latin typeface="Public Sans"/>
                        </a:rPr>
                        <a:t>All five supervisors' terms end; court-appointed officers serve until the next municipal election</a:t>
                      </a:r>
                    </a:p>
                  </a:txBody>
                  <a:tcPr marL="73152" marR="73152" marT="36576" marB="36576" anchor="ctr">
                    <a:solidFill>
                      <a:srgbClr val="FCFBF6"/>
                    </a:solidFill>
                  </a:tcPr>
                </a:tc>
                <a:tc>
                  <a:txBody>
                    <a:bodyPr/>
                    <a:lstStyle/>
                    <a:p>
                      <a:pPr algn="l"/>
                      <a:r>
                        <a:rPr sz="1100">
                          <a:solidFill>
                            <a:srgbClr val="16281E"/>
                          </a:solidFill>
                          <a:latin typeface="Public Sans"/>
                        </a:rPr>
                        <a:t>Political, not budgetary</a:t>
                      </a:r>
                    </a:p>
                  </a:txBody>
                  <a:tcPr marL="73152" marR="73152" marT="36576" marB="36576" anchor="ctr">
                    <a:solidFill>
                      <a:srgbClr val="FCFBF6"/>
                    </a:solidFill>
                  </a:tcPr>
                </a:tc>
                <a:extLst>
                  <a:ext uri="{0D108BD9-81ED-4DB2-BD59-A6C34878D82A}">
                    <a16:rowId xmlns:a16="http://schemas.microsoft.com/office/drawing/2014/main" val="10001"/>
                  </a:ext>
                </a:extLst>
              </a:tr>
              <a:tr h="384048">
                <a:tc>
                  <a:txBody>
                    <a:bodyPr/>
                    <a:lstStyle/>
                    <a:p>
                      <a:pPr algn="l"/>
                      <a:r>
                        <a:rPr sz="1100">
                          <a:solidFill>
                            <a:srgbClr val="16281E"/>
                          </a:solidFill>
                          <a:latin typeface="Public Sans"/>
                        </a:rPr>
                        <a:t>Court proceedings</a:t>
                      </a:r>
                    </a:p>
                  </a:txBody>
                  <a:tcPr marL="73152" marR="73152" marT="36576" marB="36576" anchor="ctr">
                    <a:solidFill>
                      <a:srgbClr val="F5F4EC"/>
                    </a:solidFill>
                  </a:tcPr>
                </a:tc>
                <a:tc>
                  <a:txBody>
                    <a:bodyPr/>
                    <a:lstStyle/>
                    <a:p>
                      <a:pPr algn="l"/>
                      <a:r>
                        <a:rPr sz="1100">
                          <a:solidFill>
                            <a:srgbClr val="16281E"/>
                          </a:solidFill>
                          <a:latin typeface="Public Sans"/>
                        </a:rPr>
                        <a:t>Solicitor work on the appointment of interim officers and polling places</a:t>
                      </a:r>
                    </a:p>
                  </a:txBody>
                  <a:tcPr marL="73152" marR="73152" marT="36576" marB="36576" anchor="ctr">
                    <a:solidFill>
                      <a:srgbClr val="F5F4EC"/>
                    </a:solidFill>
                  </a:tcPr>
                </a:tc>
                <a:tc>
                  <a:txBody>
                    <a:bodyPr/>
                    <a:lstStyle/>
                    <a:p>
                      <a:pPr algn="l"/>
                      <a:r>
                        <a:rPr sz="1100">
                          <a:solidFill>
                            <a:srgbClr val="16281E"/>
                          </a:solidFill>
                          <a:latin typeface="Public Sans"/>
                        </a:rPr>
                        <a:t>Solicitor time</a:t>
                      </a:r>
                    </a:p>
                  </a:txBody>
                  <a:tcPr marL="73152" marR="73152" marT="36576" marB="36576" anchor="ctr">
                    <a:solidFill>
                      <a:srgbClr val="F5F4EC"/>
                    </a:solidFill>
                  </a:tcPr>
                </a:tc>
                <a:extLst>
                  <a:ext uri="{0D108BD9-81ED-4DB2-BD59-A6C34878D82A}">
                    <a16:rowId xmlns:a16="http://schemas.microsoft.com/office/drawing/2014/main" val="10002"/>
                  </a:ext>
                </a:extLst>
              </a:tr>
              <a:tr h="384048">
                <a:tc>
                  <a:txBody>
                    <a:bodyPr/>
                    <a:lstStyle/>
                    <a:p>
                      <a:pPr algn="l"/>
                      <a:r>
                        <a:rPr sz="1100">
                          <a:solidFill>
                            <a:srgbClr val="16281E"/>
                          </a:solidFill>
                          <a:latin typeface="Public Sans"/>
                        </a:rPr>
                        <a:t>Referendum</a:t>
                      </a:r>
                    </a:p>
                  </a:txBody>
                  <a:tcPr marL="73152" marR="73152" marT="36576" marB="36576" anchor="ctr">
                    <a:solidFill>
                      <a:srgbClr val="FCFBF6"/>
                    </a:solidFill>
                  </a:tcPr>
                </a:tc>
                <a:tc>
                  <a:txBody>
                    <a:bodyPr/>
                    <a:lstStyle/>
                    <a:p>
                      <a:pPr algn="l"/>
                      <a:r>
                        <a:rPr sz="1100">
                          <a:solidFill>
                            <a:srgbClr val="16281E"/>
                          </a:solidFill>
                          <a:latin typeface="Public Sans"/>
                        </a:rPr>
                        <a:t>Question on a regular ballot run by the county board of elections</a:t>
                      </a:r>
                    </a:p>
                  </a:txBody>
                  <a:tcPr marL="73152" marR="73152" marT="36576" marB="36576" anchor="ctr">
                    <a:solidFill>
                      <a:srgbClr val="FCFBF6"/>
                    </a:solidFill>
                  </a:tcPr>
                </a:tc>
                <a:tc>
                  <a:txBody>
                    <a:bodyPr/>
                    <a:lstStyle/>
                    <a:p>
                      <a:pPr algn="l"/>
                      <a:r>
                        <a:rPr sz="1100">
                          <a:solidFill>
                            <a:srgbClr val="16281E"/>
                          </a:solidFill>
                          <a:latin typeface="Public Sans"/>
                        </a:rPr>
                        <a:t>Minimal</a:t>
                      </a:r>
                    </a:p>
                  </a:txBody>
                  <a:tcPr marL="73152" marR="73152" marT="36576" marB="36576" anchor="ctr">
                    <a:solidFill>
                      <a:srgbClr val="FCFBF6"/>
                    </a:solidFill>
                  </a:tcPr>
                </a:tc>
                <a:extLst>
                  <a:ext uri="{0D108BD9-81ED-4DB2-BD59-A6C34878D82A}">
                    <a16:rowId xmlns:a16="http://schemas.microsoft.com/office/drawing/2014/main" val="10003"/>
                  </a:ext>
                </a:extLst>
              </a:tr>
              <a:tr h="384048">
                <a:tc>
                  <a:txBody>
                    <a:bodyPr/>
                    <a:lstStyle/>
                    <a:p>
                      <a:pPr algn="l"/>
                      <a:r>
                        <a:rPr sz="1100">
                          <a:solidFill>
                            <a:srgbClr val="16281E"/>
                          </a:solidFill>
                          <a:latin typeface="Public Sans"/>
                        </a:rPr>
                        <a:t>Elections and term reset</a:t>
                      </a:r>
                    </a:p>
                  </a:txBody>
                  <a:tcPr marL="73152" marR="73152" marT="36576" marB="36576" anchor="ctr">
                    <a:solidFill>
                      <a:srgbClr val="F5F4EC"/>
                    </a:solidFill>
                  </a:tcPr>
                </a:tc>
                <a:tc>
                  <a:txBody>
                    <a:bodyPr/>
                    <a:lstStyle/>
                    <a:p>
                      <a:pPr algn="l"/>
                      <a:r>
                        <a:rPr sz="1100">
                          <a:solidFill>
                            <a:srgbClr val="16281E"/>
                          </a:solidFill>
                          <a:latin typeface="Public Sans"/>
                        </a:rPr>
                        <a:t>Five commissioners (staggered 4- and 2-year terms) and a tax collector</a:t>
                      </a:r>
                    </a:p>
                  </a:txBody>
                  <a:tcPr marL="73152" marR="73152" marT="36576" marB="36576" anchor="ctr">
                    <a:solidFill>
                      <a:srgbClr val="F5F4EC"/>
                    </a:solidFill>
                  </a:tcPr>
                </a:tc>
                <a:tc>
                  <a:txBody>
                    <a:bodyPr/>
                    <a:lstStyle/>
                    <a:p>
                      <a:pPr algn="l"/>
                      <a:r>
                        <a:rPr sz="1100">
                          <a:solidFill>
                            <a:srgbClr val="16281E"/>
                          </a:solidFill>
                          <a:latin typeface="Public Sans"/>
                        </a:rPr>
                        <a:t>Minimal direct cost</a:t>
                      </a:r>
                    </a:p>
                  </a:txBody>
                  <a:tcPr marL="73152" marR="73152" marT="36576" marB="36576" anchor="ctr">
                    <a:solidFill>
                      <a:srgbClr val="F5F4EC"/>
                    </a:solidFill>
                  </a:tcPr>
                </a:tc>
                <a:extLst>
                  <a:ext uri="{0D108BD9-81ED-4DB2-BD59-A6C34878D82A}">
                    <a16:rowId xmlns:a16="http://schemas.microsoft.com/office/drawing/2014/main" val="10004"/>
                  </a:ext>
                </a:extLst>
              </a:tr>
              <a:tr h="384048">
                <a:tc>
                  <a:txBody>
                    <a:bodyPr/>
                    <a:lstStyle/>
                    <a:p>
                      <a:pPr algn="l"/>
                      <a:r>
                        <a:rPr sz="1100">
                          <a:solidFill>
                            <a:srgbClr val="16281E"/>
                          </a:solidFill>
                          <a:latin typeface="Public Sans"/>
                        </a:rPr>
                        <a:t>Ordinance and code update</a:t>
                      </a:r>
                    </a:p>
                  </a:txBody>
                  <a:tcPr marL="73152" marR="73152" marT="36576" marB="36576" anchor="ctr">
                    <a:solidFill>
                      <a:srgbClr val="FCFBF6"/>
                    </a:solidFill>
                  </a:tcPr>
                </a:tc>
                <a:tc>
                  <a:txBody>
                    <a:bodyPr/>
                    <a:lstStyle/>
                    <a:p>
                      <a:pPr algn="l"/>
                      <a:r>
                        <a:rPr sz="1100">
                          <a:solidFill>
                            <a:srgbClr val="16281E"/>
                          </a:solidFill>
                          <a:latin typeface="Public Sans"/>
                        </a:rPr>
                        <a:t>Re-cite or re-adopt ordinances that rely on Second Class Code authority; update the code</a:t>
                      </a:r>
                    </a:p>
                  </a:txBody>
                  <a:tcPr marL="73152" marR="73152" marT="36576" marB="36576" anchor="ctr">
                    <a:solidFill>
                      <a:srgbClr val="FCFBF6"/>
                    </a:solidFill>
                  </a:tcPr>
                </a:tc>
                <a:tc>
                  <a:txBody>
                    <a:bodyPr/>
                    <a:lstStyle/>
                    <a:p>
                      <a:pPr algn="l"/>
                      <a:r>
                        <a:rPr sz="1100">
                          <a:solidFill>
                            <a:srgbClr val="16281E"/>
                          </a:solidFill>
                          <a:latin typeface="Public Sans"/>
                        </a:rPr>
                        <a:t>Solicitor and codifier time</a:t>
                      </a:r>
                    </a:p>
                  </a:txBody>
                  <a:tcPr marL="73152" marR="73152" marT="36576" marB="36576" anchor="ctr">
                    <a:solidFill>
                      <a:srgbClr val="FCFBF6"/>
                    </a:solidFill>
                  </a:tcPr>
                </a:tc>
                <a:extLst>
                  <a:ext uri="{0D108BD9-81ED-4DB2-BD59-A6C34878D82A}">
                    <a16:rowId xmlns:a16="http://schemas.microsoft.com/office/drawing/2014/main" val="10005"/>
                  </a:ext>
                </a:extLst>
              </a:tr>
              <a:tr h="384048">
                <a:tc>
                  <a:txBody>
                    <a:bodyPr/>
                    <a:lstStyle/>
                    <a:p>
                      <a:pPr algn="l"/>
                      <a:r>
                        <a:rPr sz="1100">
                          <a:solidFill>
                            <a:srgbClr val="16281E"/>
                          </a:solidFill>
                          <a:latin typeface="Public Sans"/>
                        </a:rPr>
                        <a:t>Administrative</a:t>
                      </a:r>
                    </a:p>
                  </a:txBody>
                  <a:tcPr marL="73152" marR="73152" marT="36576" marB="36576" anchor="ctr">
                    <a:solidFill>
                      <a:srgbClr val="F5F4EC"/>
                    </a:solidFill>
                  </a:tcPr>
                </a:tc>
                <a:tc>
                  <a:txBody>
                    <a:bodyPr/>
                    <a:lstStyle/>
                    <a:p>
                      <a:pPr algn="l"/>
                      <a:r>
                        <a:rPr sz="1100">
                          <a:solidFill>
                            <a:srgbClr val="16281E"/>
                          </a:solidFill>
                          <a:latin typeface="Public Sans"/>
                        </a:rPr>
                        <a:t>Seal, forms, letterhead, bonds or insurance; membership moves from PSATS to PSATC</a:t>
                      </a:r>
                    </a:p>
                  </a:txBody>
                  <a:tcPr marL="73152" marR="73152" marT="36576" marB="36576" anchor="ctr">
                    <a:solidFill>
                      <a:srgbClr val="F5F4EC"/>
                    </a:solidFill>
                  </a:tcPr>
                </a:tc>
                <a:tc>
                  <a:txBody>
                    <a:bodyPr/>
                    <a:lstStyle/>
                    <a:p>
                      <a:pPr algn="l"/>
                      <a:r>
                        <a:rPr sz="1100">
                          <a:solidFill>
                            <a:srgbClr val="16281E"/>
                          </a:solidFill>
                          <a:latin typeface="Public Sans"/>
                        </a:rPr>
                        <a:t>Small</a:t>
                      </a:r>
                    </a:p>
                  </a:txBody>
                  <a:tcPr marL="73152" marR="73152" marT="36576" marB="36576" anchor="ctr">
                    <a:solidFill>
                      <a:srgbClr val="F5F4EC"/>
                    </a:solidFill>
                  </a:tcPr>
                </a:tc>
                <a:extLst>
                  <a:ext uri="{0D108BD9-81ED-4DB2-BD59-A6C34878D82A}">
                    <a16:rowId xmlns:a16="http://schemas.microsoft.com/office/drawing/2014/main" val="10006"/>
                  </a:ext>
                </a:extLst>
              </a:tr>
              <a:tr h="384048">
                <a:tc>
                  <a:txBody>
                    <a:bodyPr/>
                    <a:lstStyle/>
                    <a:p>
                      <a:pPr algn="l"/>
                      <a:r>
                        <a:rPr sz="1100">
                          <a:solidFill>
                            <a:srgbClr val="16281E"/>
                          </a:solidFill>
                          <a:latin typeface="Public Sans"/>
                        </a:rPr>
                        <a:t>Pension and civil service</a:t>
                      </a:r>
                    </a:p>
                  </a:txBody>
                  <a:tcPr marL="73152" marR="73152" marT="36576" marB="36576" anchor="ctr">
                    <a:solidFill>
                      <a:srgbClr val="FCFBF6"/>
                    </a:solidFill>
                  </a:tcPr>
                </a:tc>
                <a:tc>
                  <a:txBody>
                    <a:bodyPr/>
                    <a:lstStyle/>
                    <a:p>
                      <a:pPr algn="l"/>
                      <a:r>
                        <a:rPr sz="1100">
                          <a:solidFill>
                            <a:srgbClr val="16281E"/>
                          </a:solidFill>
                          <a:latin typeface="Public Sans"/>
                        </a:rPr>
                        <a:t>Civil Service Commission; confirm the police pension plan fits; benefit changes need Act 205 costing</a:t>
                      </a:r>
                    </a:p>
                  </a:txBody>
                  <a:tcPr marL="73152" marR="73152" marT="36576" marB="36576" anchor="ctr">
                    <a:solidFill>
                      <a:srgbClr val="FCFBF6"/>
                    </a:solidFill>
                  </a:tcPr>
                </a:tc>
                <a:tc>
                  <a:txBody>
                    <a:bodyPr/>
                    <a:lstStyle/>
                    <a:p>
                      <a:pPr algn="l"/>
                      <a:r>
                        <a:rPr sz="1100">
                          <a:solidFill>
                            <a:srgbClr val="16281E"/>
                          </a:solidFill>
                          <a:latin typeface="Public Sans"/>
                        </a:rPr>
                        <a:t>Actuary, labor counsel, commission</a:t>
                      </a:r>
                    </a:p>
                  </a:txBody>
                  <a:tcPr marL="73152" marR="73152" marT="36576" marB="36576" anchor="ctr">
                    <a:solidFill>
                      <a:srgbClr val="FCFBF6"/>
                    </a:solidFill>
                  </a:tcPr>
                </a:tc>
                <a:extLst>
                  <a:ext uri="{0D108BD9-81ED-4DB2-BD59-A6C34878D82A}">
                    <a16:rowId xmlns:a16="http://schemas.microsoft.com/office/drawing/2014/main" val="10007"/>
                  </a:ext>
                </a:extLst>
              </a:tr>
              <a:tr h="384048">
                <a:tc>
                  <a:txBody>
                    <a:bodyPr/>
                    <a:lstStyle/>
                    <a:p>
                      <a:pPr algn="l"/>
                      <a:r>
                        <a:rPr sz="1100">
                          <a:solidFill>
                            <a:srgbClr val="16281E"/>
                          </a:solidFill>
                          <a:latin typeface="Public Sans"/>
                        </a:rPr>
                        <a:t>Tax-increase procedure</a:t>
                      </a:r>
                    </a:p>
                  </a:txBody>
                  <a:tcPr marL="73152" marR="73152" marT="36576" marB="36576" anchor="ctr">
                    <a:solidFill>
                      <a:srgbClr val="F5F4EC"/>
                    </a:solidFill>
                  </a:tcPr>
                </a:tc>
                <a:tc>
                  <a:txBody>
                    <a:bodyPr/>
                    <a:lstStyle/>
                    <a:p>
                      <a:pPr algn="l"/>
                      <a:r>
                        <a:rPr sz="1100">
                          <a:solidFill>
                            <a:srgbClr val="16281E"/>
                          </a:solidFill>
                          <a:latin typeface="Public Sans"/>
                        </a:rPr>
                        <a:t>Tax increases by ordinance rather than resolution, adding advertising and procedure</a:t>
                      </a:r>
                    </a:p>
                  </a:txBody>
                  <a:tcPr marL="73152" marR="73152" marT="36576" marB="36576" anchor="ctr">
                    <a:solidFill>
                      <a:srgbClr val="F5F4EC"/>
                    </a:solidFill>
                  </a:tcPr>
                </a:tc>
                <a:tc>
                  <a:txBody>
                    <a:bodyPr/>
                    <a:lstStyle/>
                    <a:p>
                      <a:pPr algn="l"/>
                      <a:r>
                        <a:rPr sz="1100">
                          <a:solidFill>
                            <a:srgbClr val="16281E"/>
                          </a:solidFill>
                          <a:latin typeface="Public Sans"/>
                        </a:rPr>
                        <a:t>Recurring, small</a:t>
                      </a:r>
                    </a:p>
                  </a:txBody>
                  <a:tcPr marL="73152" marR="73152" marT="36576" marB="36576" anchor="ctr">
                    <a:solidFill>
                      <a:srgbClr val="F5F4EC"/>
                    </a:solidFill>
                  </a:tcPr>
                </a:tc>
                <a:extLst>
                  <a:ext uri="{0D108BD9-81ED-4DB2-BD59-A6C34878D82A}">
                    <a16:rowId xmlns:a16="http://schemas.microsoft.com/office/drawing/2014/main" val="10008"/>
                  </a:ext>
                </a:extLst>
              </a:tr>
              <a:tr h="384048">
                <a:tc>
                  <a:txBody>
                    <a:bodyPr/>
                    <a:lstStyle/>
                    <a:p>
                      <a:pPr algn="l"/>
                      <a:r>
                        <a:rPr sz="1100">
                          <a:solidFill>
                            <a:srgbClr val="16281E"/>
                          </a:solidFill>
                          <a:latin typeface="Public Sans"/>
                        </a:rPr>
                        <a:t>Wards (optional)</a:t>
                      </a:r>
                    </a:p>
                  </a:txBody>
                  <a:tcPr marL="73152" marR="73152" marT="36576" marB="36576" anchor="ctr">
                    <a:solidFill>
                      <a:srgbClr val="FCFBF6"/>
                    </a:solidFill>
                  </a:tcPr>
                </a:tc>
                <a:tc>
                  <a:txBody>
                    <a:bodyPr/>
                    <a:lstStyle/>
                    <a:p>
                      <a:pPr algn="l"/>
                      <a:r>
                        <a:rPr sz="1100">
                          <a:solidFill>
                            <a:srgbClr val="16281E"/>
                          </a:solidFill>
                          <a:latin typeface="Public Sans"/>
                        </a:rPr>
                        <a:t>Ward maps, contiguity and population balance; electors can petition for review</a:t>
                      </a:r>
                    </a:p>
                  </a:txBody>
                  <a:tcPr marL="73152" marR="73152" marT="36576" marB="36576" anchor="ctr">
                    <a:solidFill>
                      <a:srgbClr val="FCFBF6"/>
                    </a:solidFill>
                  </a:tcPr>
                </a:tc>
                <a:tc>
                  <a:txBody>
                    <a:bodyPr/>
                    <a:lstStyle/>
                    <a:p>
                      <a:pPr algn="l"/>
                      <a:r>
                        <a:rPr sz="1100">
                          <a:solidFill>
                            <a:srgbClr val="16281E"/>
                          </a:solidFill>
                          <a:latin typeface="Public Sans"/>
                        </a:rPr>
                        <a:t>Only if wards are created</a:t>
                      </a:r>
                    </a:p>
                  </a:txBody>
                  <a:tcPr marL="73152" marR="73152" marT="36576" marB="36576" anchor="ctr">
                    <a:solidFill>
                      <a:srgbClr val="FCFBF6"/>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OPEN QUESTIONS AND NEXT STEPS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Items for legal, actuarial, and staff review relating to First Class Township transition</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 Board Brief (Oct. 14, 2026); not legal advice</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23</a:t>
            </a:r>
            <a:endParaRPr lang="en-US" sz="1200" dirty="0"/>
          </a:p>
        </p:txBody>
      </p:sp>
      <p:sp>
        <p:nvSpPr>
          <p:cNvPr id="8" name="Question card 1"/>
          <p:cNvSpPr/>
          <p:nvPr/>
        </p:nvSpPr>
        <p:spPr>
          <a:xfrm>
            <a:off x="813816" y="2103120"/>
            <a:ext cx="5120640" cy="85039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Question bar 1"/>
          <p:cNvSpPr/>
          <p:nvPr/>
        </p:nvSpPr>
        <p:spPr>
          <a:xfrm>
            <a:off x="813816" y="2103120"/>
            <a:ext cx="82296" cy="850392"/>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Question text 1"/>
          <p:cNvSpPr txBox="1"/>
          <p:nvPr/>
        </p:nvSpPr>
        <p:spPr>
          <a:xfrm>
            <a:off x="1060704" y="2176272"/>
            <a:ext cx="4709160" cy="704088"/>
          </a:xfrm>
          <a:prstGeom prst="rect">
            <a:avLst/>
          </a:prstGeom>
          <a:noFill/>
        </p:spPr>
        <p:txBody>
          <a:bodyPr wrap="square" lIns="0" tIns="0" rIns="0" bIns="0" anchor="ctr">
            <a:noAutofit/>
          </a:bodyPr>
          <a:lstStyle/>
          <a:p>
            <a:pPr algn="l"/>
            <a:r>
              <a:rPr sz="1000" b="1">
                <a:solidFill>
                  <a:srgbClr val="256B41"/>
                </a:solidFill>
                <a:latin typeface="Public Sans"/>
              </a:rPr>
              <a:t>SOLICITOR</a:t>
            </a:r>
          </a:p>
          <a:p>
            <a:pPr algn="l">
              <a:spcBef>
                <a:spcPts val="200"/>
              </a:spcBef>
            </a:pPr>
            <a:r>
              <a:rPr sz="1200" b="0">
                <a:solidFill>
                  <a:srgbClr val="16281E"/>
                </a:solidFill>
                <a:latin typeface="Public Sans"/>
              </a:rPr>
              <a:t>For a May 2027 referendum, does §109's "next municipal election" mean November 2027 or November 2029?</a:t>
            </a:r>
          </a:p>
        </p:txBody>
      </p:sp>
      <p:sp>
        <p:nvSpPr>
          <p:cNvPr id="11" name="Question card 2"/>
          <p:cNvSpPr/>
          <p:nvPr/>
        </p:nvSpPr>
        <p:spPr>
          <a:xfrm>
            <a:off x="813816" y="3063239"/>
            <a:ext cx="5120640" cy="85039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Question bar 2"/>
          <p:cNvSpPr/>
          <p:nvPr/>
        </p:nvSpPr>
        <p:spPr>
          <a:xfrm>
            <a:off x="813816" y="3063239"/>
            <a:ext cx="82296" cy="850392"/>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Question text 2"/>
          <p:cNvSpPr txBox="1"/>
          <p:nvPr/>
        </p:nvSpPr>
        <p:spPr>
          <a:xfrm>
            <a:off x="1060704" y="3136391"/>
            <a:ext cx="4709160" cy="704088"/>
          </a:xfrm>
          <a:prstGeom prst="rect">
            <a:avLst/>
          </a:prstGeom>
          <a:noFill/>
        </p:spPr>
        <p:txBody>
          <a:bodyPr wrap="square" lIns="0" tIns="0" rIns="0" bIns="0" anchor="ctr">
            <a:noAutofit/>
          </a:bodyPr>
          <a:lstStyle/>
          <a:p>
            <a:pPr algn="l"/>
            <a:r>
              <a:rPr sz="1000" b="1">
                <a:solidFill>
                  <a:srgbClr val="256B41"/>
                </a:solidFill>
                <a:latin typeface="Public Sans"/>
              </a:rPr>
              <a:t>SOLICITOR</a:t>
            </a:r>
          </a:p>
          <a:p>
            <a:pPr algn="l">
              <a:spcBef>
                <a:spcPts val="200"/>
              </a:spcBef>
            </a:pPr>
            <a:r>
              <a:rPr sz="1200" b="0">
                <a:solidFill>
                  <a:srgbClr val="16281E"/>
                </a:solidFill>
                <a:latin typeface="Public Sans"/>
              </a:rPr>
              <a:t>Who adopts the 2028 budget and tax levy if conversion takes effect in January 2028, and can the new board amend it?</a:t>
            </a:r>
          </a:p>
        </p:txBody>
      </p:sp>
      <p:sp>
        <p:nvSpPr>
          <p:cNvPr id="14" name="Question card 3"/>
          <p:cNvSpPr/>
          <p:nvPr/>
        </p:nvSpPr>
        <p:spPr>
          <a:xfrm>
            <a:off x="813816" y="4023360"/>
            <a:ext cx="5120640" cy="85039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Question bar 3"/>
          <p:cNvSpPr/>
          <p:nvPr/>
        </p:nvSpPr>
        <p:spPr>
          <a:xfrm>
            <a:off x="813816" y="4023360"/>
            <a:ext cx="82296" cy="850392"/>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Question text 3"/>
          <p:cNvSpPr txBox="1"/>
          <p:nvPr/>
        </p:nvSpPr>
        <p:spPr>
          <a:xfrm>
            <a:off x="1060704" y="4096512"/>
            <a:ext cx="4709160" cy="704088"/>
          </a:xfrm>
          <a:prstGeom prst="rect">
            <a:avLst/>
          </a:prstGeom>
          <a:noFill/>
        </p:spPr>
        <p:txBody>
          <a:bodyPr wrap="square" lIns="0" tIns="0" rIns="0" bIns="0" anchor="ctr">
            <a:noAutofit/>
          </a:bodyPr>
          <a:lstStyle/>
          <a:p>
            <a:pPr algn="l"/>
            <a:r>
              <a:rPr sz="1000" b="1">
                <a:solidFill>
                  <a:srgbClr val="256B41"/>
                </a:solidFill>
                <a:latin typeface="Public Sans"/>
              </a:rPr>
              <a:t>SOLICITOR</a:t>
            </a:r>
          </a:p>
          <a:p>
            <a:pPr algn="l">
              <a:spcBef>
                <a:spcPts val="200"/>
              </a:spcBef>
            </a:pPr>
            <a:r>
              <a:rPr sz="1200" b="0">
                <a:solidFill>
                  <a:srgbClr val="16281E"/>
                </a:solidFill>
                <a:latin typeface="Public Sans"/>
              </a:rPr>
              <a:t>Review any stormwater fee structure in light of West Chester and the authorization in the First Class Township Code.</a:t>
            </a:r>
          </a:p>
        </p:txBody>
      </p:sp>
      <p:sp>
        <p:nvSpPr>
          <p:cNvPr id="17" name="Question card 4"/>
          <p:cNvSpPr/>
          <p:nvPr/>
        </p:nvSpPr>
        <p:spPr>
          <a:xfrm>
            <a:off x="6163055" y="2103120"/>
            <a:ext cx="5120640" cy="85039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Question bar 4"/>
          <p:cNvSpPr/>
          <p:nvPr/>
        </p:nvSpPr>
        <p:spPr>
          <a:xfrm>
            <a:off x="6163055" y="2103120"/>
            <a:ext cx="82296" cy="850392"/>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Question text 4"/>
          <p:cNvSpPr txBox="1"/>
          <p:nvPr/>
        </p:nvSpPr>
        <p:spPr>
          <a:xfrm>
            <a:off x="6409944" y="2176272"/>
            <a:ext cx="4709160" cy="704088"/>
          </a:xfrm>
          <a:prstGeom prst="rect">
            <a:avLst/>
          </a:prstGeom>
          <a:noFill/>
        </p:spPr>
        <p:txBody>
          <a:bodyPr wrap="square" lIns="0" tIns="0" rIns="0" bIns="0" anchor="ctr">
            <a:noAutofit/>
          </a:bodyPr>
          <a:lstStyle/>
          <a:p>
            <a:pPr algn="l"/>
            <a:r>
              <a:rPr sz="1000" b="1">
                <a:solidFill>
                  <a:srgbClr val="256B41"/>
                </a:solidFill>
                <a:latin typeface="Public Sans"/>
              </a:rPr>
              <a:t>ACTUARY / LABOR COUNSEL</a:t>
            </a:r>
          </a:p>
          <a:p>
            <a:pPr algn="l">
              <a:spcBef>
                <a:spcPts val="200"/>
              </a:spcBef>
            </a:pPr>
            <a:r>
              <a:rPr sz="1200" b="0">
                <a:solidFill>
                  <a:srgbClr val="16281E"/>
                </a:solidFill>
                <a:latin typeface="Public Sans"/>
              </a:rPr>
              <a:t>Does the police pension plan need changes under the First Class Township Code?</a:t>
            </a:r>
          </a:p>
        </p:txBody>
      </p:sp>
      <p:sp>
        <p:nvSpPr>
          <p:cNvPr id="20" name="Question card 5"/>
          <p:cNvSpPr/>
          <p:nvPr/>
        </p:nvSpPr>
        <p:spPr>
          <a:xfrm>
            <a:off x="6163055" y="3063239"/>
            <a:ext cx="5120640" cy="85039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Question bar 5"/>
          <p:cNvSpPr/>
          <p:nvPr/>
        </p:nvSpPr>
        <p:spPr>
          <a:xfrm>
            <a:off x="6163055" y="3063239"/>
            <a:ext cx="82296" cy="850392"/>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Question text 5"/>
          <p:cNvSpPr txBox="1"/>
          <p:nvPr/>
        </p:nvSpPr>
        <p:spPr>
          <a:xfrm>
            <a:off x="6409944" y="3136391"/>
            <a:ext cx="4709160" cy="704088"/>
          </a:xfrm>
          <a:prstGeom prst="rect">
            <a:avLst/>
          </a:prstGeom>
          <a:noFill/>
        </p:spPr>
        <p:txBody>
          <a:bodyPr wrap="square" lIns="0" tIns="0" rIns="0" bIns="0" anchor="ctr">
            <a:noAutofit/>
          </a:bodyPr>
          <a:lstStyle/>
          <a:p>
            <a:pPr algn="l"/>
            <a:r>
              <a:rPr sz="1000" b="1">
                <a:solidFill>
                  <a:srgbClr val="256B41"/>
                </a:solidFill>
                <a:latin typeface="Public Sans"/>
              </a:rPr>
              <a:t>STAFF</a:t>
            </a:r>
          </a:p>
          <a:p>
            <a:pPr algn="l">
              <a:spcBef>
                <a:spcPts val="200"/>
              </a:spcBef>
            </a:pPr>
            <a:r>
              <a:rPr sz="1200" b="0">
                <a:solidFill>
                  <a:srgbClr val="16281E"/>
                </a:solidFill>
                <a:latin typeface="Public Sans"/>
              </a:rPr>
              <a:t>Get quotes for ordinance and code updates and list other transition tasks.</a:t>
            </a:r>
          </a:p>
        </p:txBody>
      </p:sp>
      <p:sp>
        <p:nvSpPr>
          <p:cNvPr id="23" name="Question card 6"/>
          <p:cNvSpPr/>
          <p:nvPr/>
        </p:nvSpPr>
        <p:spPr>
          <a:xfrm>
            <a:off x="6163055" y="4023360"/>
            <a:ext cx="5120640" cy="850392"/>
          </a:xfrm>
          <a:prstGeom prst="roundRect">
            <a:avLst>
              <a:gd name="adj" fmla="val 5000"/>
            </a:avLst>
          </a:prstGeom>
          <a:solidFill>
            <a:srgbClr val="FCFBF6"/>
          </a:solidFill>
          <a:ln w="6350">
            <a:solidFill>
              <a:srgbClr val="D9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Question bar 6"/>
          <p:cNvSpPr/>
          <p:nvPr/>
        </p:nvSpPr>
        <p:spPr>
          <a:xfrm>
            <a:off x="6163055" y="4023360"/>
            <a:ext cx="82296" cy="850392"/>
          </a:xfrm>
          <a:prstGeom prst="rect">
            <a:avLst/>
          </a:prstGeom>
          <a:solidFill>
            <a:srgbClr val="256B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Question text 6"/>
          <p:cNvSpPr txBox="1"/>
          <p:nvPr/>
        </p:nvSpPr>
        <p:spPr>
          <a:xfrm>
            <a:off x="6409944" y="4096512"/>
            <a:ext cx="4709160" cy="704088"/>
          </a:xfrm>
          <a:prstGeom prst="rect">
            <a:avLst/>
          </a:prstGeom>
          <a:noFill/>
        </p:spPr>
        <p:txBody>
          <a:bodyPr wrap="square" lIns="0" tIns="0" rIns="0" bIns="0" anchor="ctr">
            <a:noAutofit/>
          </a:bodyPr>
          <a:lstStyle/>
          <a:p>
            <a:pPr algn="l"/>
            <a:r>
              <a:rPr sz="1000" b="1">
                <a:solidFill>
                  <a:srgbClr val="256B41"/>
                </a:solidFill>
                <a:latin typeface="Public Sans"/>
              </a:rPr>
              <a:t>BOARD</a:t>
            </a:r>
          </a:p>
          <a:p>
            <a:pPr algn="l">
              <a:spcBef>
                <a:spcPts val="200"/>
              </a:spcBef>
            </a:pPr>
            <a:r>
              <a:rPr sz="1200" b="0">
                <a:solidFill>
                  <a:srgbClr val="16281E"/>
                </a:solidFill>
                <a:latin typeface="Public Sans"/>
              </a:rPr>
              <a:t>Adopt a referendum resolution by mid-February 2027 for the May 2027 primary, or wait for a later election.</a:t>
            </a:r>
          </a:p>
        </p:txBody>
      </p:sp>
      <p:sp>
        <p:nvSpPr>
          <p:cNvPr id="26" name="Decision strip"/>
          <p:cNvSpPr/>
          <p:nvPr/>
        </p:nvSpPr>
        <p:spPr>
          <a:xfrm>
            <a:off x="813816" y="5074920"/>
            <a:ext cx="10469880" cy="914400"/>
          </a:xfrm>
          <a:prstGeom prst="roundRect">
            <a:avLst>
              <a:gd name="adj" fmla="val 5000"/>
            </a:avLst>
          </a:prstGeom>
          <a:solidFill>
            <a:srgbClr val="143D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Decision text"/>
          <p:cNvSpPr txBox="1"/>
          <p:nvPr/>
        </p:nvSpPr>
        <p:spPr>
          <a:xfrm>
            <a:off x="1024128" y="5138928"/>
            <a:ext cx="10058400" cy="786384"/>
          </a:xfrm>
          <a:prstGeom prst="rect">
            <a:avLst/>
          </a:prstGeom>
          <a:noFill/>
        </p:spPr>
        <p:txBody>
          <a:bodyPr wrap="square" lIns="0" tIns="0" rIns="0" bIns="0" anchor="ctr">
            <a:noAutofit/>
          </a:bodyPr>
          <a:lstStyle/>
          <a:p>
            <a:pPr algn="l"/>
            <a:r>
              <a:rPr sz="1250" b="1">
                <a:solidFill>
                  <a:srgbClr val="D8A930"/>
                </a:solidFill>
                <a:latin typeface="Public Sans"/>
              </a:rPr>
              <a:t>Where the Board stands: </a:t>
            </a:r>
            <a:r>
              <a:rPr sz="1250" b="0">
                <a:solidFill>
                  <a:srgbClr val="F5F4EC"/>
                </a:solidFill>
                <a:latin typeface="Public Sans"/>
              </a:rPr>
              <a:t>the Board is considering whether a transition to first class status merits further study and has taken no position. Conversion could not take effect before January 2028 and would not change the 2027 budget.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GENERAL FUND · FIRST CLASS, 30 MILLS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With 30 mills from 2028, the General Fund shows surpluses in 2028–2030</a:t>
            </a:r>
            <a:endParaRPr lang="en-US" sz="2800" dirty="0"/>
          </a:p>
        </p:txBody>
      </p:sp>
      <p:graphicFrame>
        <p:nvGraphicFramePr>
          <p:cNvPr id="4" name="Table 0"/>
          <p:cNvGraphicFramePr>
            <a:graphicFrameLocks noGrp="1"/>
          </p:cNvGraphicFramePr>
          <p:nvPr>
            <p:extLst>
              <p:ext uri="{D42A27DB-BD31-4B8C-83A1-F6EECF244321}">
                <p14:modId xmlns:p14="http://schemas.microsoft.com/office/powerpoint/2010/main" val="1667063794"/>
              </p:ext>
            </p:extLst>
          </p:nvPr>
        </p:nvGraphicFramePr>
        <p:xfrm>
          <a:off x="825500" y="2135981"/>
          <a:ext cx="10553700" cy="2874168"/>
        </p:xfrm>
        <a:graphic>
          <a:graphicData uri="http://schemas.openxmlformats.org/drawingml/2006/table">
            <a:tbl>
              <a:tblPr/>
              <a:tblGrid>
                <a:gridCol w="3166110">
                  <a:extLst>
                    <a:ext uri="{9D8B030D-6E8A-4147-A177-3AD203B41FA5}">
                      <a16:colId xmlns:a16="http://schemas.microsoft.com/office/drawing/2014/main" val="20000"/>
                    </a:ext>
                  </a:extLst>
                </a:gridCol>
                <a:gridCol w="1477518">
                  <a:extLst>
                    <a:ext uri="{9D8B030D-6E8A-4147-A177-3AD203B41FA5}">
                      <a16:colId xmlns:a16="http://schemas.microsoft.com/office/drawing/2014/main" val="20001"/>
                    </a:ext>
                  </a:extLst>
                </a:gridCol>
                <a:gridCol w="1477518">
                  <a:extLst>
                    <a:ext uri="{9D8B030D-6E8A-4147-A177-3AD203B41FA5}">
                      <a16:colId xmlns:a16="http://schemas.microsoft.com/office/drawing/2014/main" val="20002"/>
                    </a:ext>
                  </a:extLst>
                </a:gridCol>
                <a:gridCol w="1477518">
                  <a:extLst>
                    <a:ext uri="{9D8B030D-6E8A-4147-A177-3AD203B41FA5}">
                      <a16:colId xmlns:a16="http://schemas.microsoft.com/office/drawing/2014/main" val="20003"/>
                    </a:ext>
                  </a:extLst>
                </a:gridCol>
                <a:gridCol w="1477518">
                  <a:extLst>
                    <a:ext uri="{9D8B030D-6E8A-4147-A177-3AD203B41FA5}">
                      <a16:colId xmlns:a16="http://schemas.microsoft.com/office/drawing/2014/main" val="20004"/>
                    </a:ext>
                  </a:extLst>
                </a:gridCol>
                <a:gridCol w="1477518">
                  <a:extLst>
                    <a:ext uri="{9D8B030D-6E8A-4147-A177-3AD203B41FA5}">
                      <a16:colId xmlns:a16="http://schemas.microsoft.com/office/drawing/2014/main" val="20005"/>
                    </a:ext>
                  </a:extLst>
                </a:gridCol>
              </a:tblGrid>
              <a:tr h="359271">
                <a:tc>
                  <a:txBody>
                    <a:bodyPr/>
                    <a:lstStyle/>
                    <a:p>
                      <a:pPr marL="0" indent="0">
                        <a:lnSpc>
                          <a:spcPts val="1820"/>
                        </a:lnSpc>
                        <a:buNone/>
                      </a:pPr>
                      <a:r>
                        <a:rPr lang="en-US" sz="1300" b="1" dirty="0">
                          <a:solidFill>
                            <a:srgbClr val="F5F4EC"/>
                          </a:solidFill>
                          <a:latin typeface="Public Sans" pitchFamily="34" charset="0"/>
                          <a:ea typeface="Public Sans" pitchFamily="34" charset="-122"/>
                          <a:cs typeface="Public Sans" pitchFamily="34" charset="-120"/>
                        </a:rPr>
                        <a:t>$ thousands</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14342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43424"/>
                      </a:solidFill>
                      <a:prstDash val="solid"/>
                      <a:round/>
                      <a:headEnd type="none" w="med" len="med"/>
                      <a:tailEnd type="none" w="med" len="med"/>
                    </a:lnB>
                    <a:solidFill>
                      <a:srgbClr val="143D29"/>
                    </a:solidFill>
                  </a:tcPr>
                </a:tc>
                <a:tc>
                  <a:txBody>
                    <a:bodyPr/>
                    <a:lstStyle/>
                    <a:p>
                      <a:pPr marL="0" indent="0" algn="r">
                        <a:lnSpc>
                          <a:spcPts val="1820"/>
                        </a:lnSpc>
                        <a:buNone/>
                      </a:pPr>
                      <a:r>
                        <a:rPr lang="en-US" sz="1300" b="1" dirty="0">
                          <a:solidFill>
                            <a:srgbClr val="F5F4EC"/>
                          </a:solidFill>
                          <a:latin typeface="Public Sans" pitchFamily="34" charset="0"/>
                          <a:ea typeface="Public Sans" pitchFamily="34" charset="-122"/>
                          <a:cs typeface="Public Sans" pitchFamily="34" charset="-120"/>
                        </a:rPr>
                        <a:t>2026 proj.</a:t>
                      </a:r>
                      <a:endParaRPr lang="en-US" sz="1300" dirty="0">
                        <a:latin typeface="Public Sans" charset="0"/>
                        <a:ea typeface="Public Sans" charset="0"/>
                        <a:cs typeface="Public Sans" charset="0"/>
                      </a:endParaRPr>
                    </a:p>
                  </a:txBody>
                  <a:tcPr marL="57785" marR="57785" marT="57785" marB="57785">
                    <a:lnL w="12700" cap="flat" cmpd="sng" algn="ctr">
                      <a:solidFill>
                        <a:srgbClr val="143424"/>
                      </a:solidFill>
                      <a:prstDash val="solid"/>
                      <a:round/>
                      <a:headEnd type="none" w="med" len="med"/>
                      <a:tailEnd type="none" w="med" len="med"/>
                    </a:lnL>
                    <a:lnR w="12700" cap="flat" cmpd="sng" algn="ctr">
                      <a:solidFill>
                        <a:srgbClr val="14342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43424"/>
                      </a:solidFill>
                      <a:prstDash val="solid"/>
                      <a:round/>
                      <a:headEnd type="none" w="med" len="med"/>
                      <a:tailEnd type="none" w="med" len="med"/>
                    </a:lnB>
                    <a:solidFill>
                      <a:srgbClr val="143D29"/>
                    </a:solidFill>
                  </a:tcPr>
                </a:tc>
                <a:tc>
                  <a:txBody>
                    <a:bodyPr/>
                    <a:lstStyle/>
                    <a:p>
                      <a:pPr marL="0" indent="0" algn="r">
                        <a:lnSpc>
                          <a:spcPts val="1820"/>
                        </a:lnSpc>
                        <a:buNone/>
                      </a:pPr>
                      <a:r>
                        <a:rPr lang="en-US" sz="1300" b="1" dirty="0">
                          <a:solidFill>
                            <a:srgbClr val="F5F4EC"/>
                          </a:solidFill>
                          <a:latin typeface="Public Sans" pitchFamily="34" charset="0"/>
                          <a:ea typeface="Public Sans" pitchFamily="34" charset="-122"/>
                          <a:cs typeface="Public Sans" pitchFamily="34" charset="-120"/>
                        </a:rPr>
                        <a:t>2027</a:t>
                      </a:r>
                      <a:endParaRPr lang="en-US" sz="1300" dirty="0">
                        <a:latin typeface="Public Sans" charset="0"/>
                        <a:ea typeface="Public Sans" charset="0"/>
                        <a:cs typeface="Public Sans" charset="0"/>
                      </a:endParaRPr>
                    </a:p>
                  </a:txBody>
                  <a:tcPr marL="57785" marR="57785" marT="57785" marB="57785">
                    <a:lnL w="12700" cap="flat" cmpd="sng" algn="ctr">
                      <a:solidFill>
                        <a:srgbClr val="143424"/>
                      </a:solidFill>
                      <a:prstDash val="solid"/>
                      <a:round/>
                      <a:headEnd type="none" w="med" len="med"/>
                      <a:tailEnd type="none" w="med" len="med"/>
                    </a:lnL>
                    <a:lnR w="12700" cap="flat" cmpd="sng" algn="ctr">
                      <a:solidFill>
                        <a:srgbClr val="14342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43424"/>
                      </a:solidFill>
                      <a:prstDash val="solid"/>
                      <a:round/>
                      <a:headEnd type="none" w="med" len="med"/>
                      <a:tailEnd type="none" w="med" len="med"/>
                    </a:lnB>
                    <a:solidFill>
                      <a:srgbClr val="143D29"/>
                    </a:solidFill>
                  </a:tcPr>
                </a:tc>
                <a:tc>
                  <a:txBody>
                    <a:bodyPr/>
                    <a:lstStyle/>
                    <a:p>
                      <a:pPr marL="0" indent="0" algn="r">
                        <a:lnSpc>
                          <a:spcPts val="1820"/>
                        </a:lnSpc>
                        <a:buNone/>
                      </a:pPr>
                      <a:r>
                        <a:rPr lang="en-US" sz="1300" b="1" dirty="0">
                          <a:solidFill>
                            <a:srgbClr val="F5F4EC"/>
                          </a:solidFill>
                          <a:latin typeface="Public Sans" pitchFamily="34" charset="0"/>
                          <a:ea typeface="Public Sans" pitchFamily="34" charset="-122"/>
                          <a:cs typeface="Public Sans" pitchFamily="34" charset="-120"/>
                        </a:rPr>
                        <a:t>2028</a:t>
                      </a:r>
                      <a:endParaRPr lang="en-US" sz="1300" dirty="0">
                        <a:latin typeface="Public Sans" charset="0"/>
                        <a:ea typeface="Public Sans" charset="0"/>
                        <a:cs typeface="Public Sans" charset="0"/>
                      </a:endParaRPr>
                    </a:p>
                  </a:txBody>
                  <a:tcPr marL="57785" marR="57785" marT="57785" marB="57785">
                    <a:lnL w="12700" cap="flat" cmpd="sng" algn="ctr">
                      <a:solidFill>
                        <a:srgbClr val="143424"/>
                      </a:solidFill>
                      <a:prstDash val="solid"/>
                      <a:round/>
                      <a:headEnd type="none" w="med" len="med"/>
                      <a:tailEnd type="none" w="med" len="med"/>
                    </a:lnL>
                    <a:lnR w="12700" cap="flat" cmpd="sng" algn="ctr">
                      <a:solidFill>
                        <a:srgbClr val="14342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43424"/>
                      </a:solidFill>
                      <a:prstDash val="solid"/>
                      <a:round/>
                      <a:headEnd type="none" w="med" len="med"/>
                      <a:tailEnd type="none" w="med" len="med"/>
                    </a:lnB>
                    <a:solidFill>
                      <a:srgbClr val="143D29"/>
                    </a:solidFill>
                  </a:tcPr>
                </a:tc>
                <a:tc>
                  <a:txBody>
                    <a:bodyPr/>
                    <a:lstStyle/>
                    <a:p>
                      <a:pPr marL="0" indent="0" algn="r">
                        <a:lnSpc>
                          <a:spcPts val="1820"/>
                        </a:lnSpc>
                        <a:buNone/>
                      </a:pPr>
                      <a:r>
                        <a:rPr lang="en-US" sz="1300" b="1" dirty="0">
                          <a:solidFill>
                            <a:srgbClr val="F5F4EC"/>
                          </a:solidFill>
                          <a:latin typeface="Public Sans" pitchFamily="34" charset="0"/>
                          <a:ea typeface="Public Sans" pitchFamily="34" charset="-122"/>
                          <a:cs typeface="Public Sans" pitchFamily="34" charset="-120"/>
                        </a:rPr>
                        <a:t>2029</a:t>
                      </a:r>
                      <a:endParaRPr lang="en-US" sz="1300" dirty="0">
                        <a:latin typeface="Public Sans" charset="0"/>
                        <a:ea typeface="Public Sans" charset="0"/>
                        <a:cs typeface="Public Sans" charset="0"/>
                      </a:endParaRPr>
                    </a:p>
                  </a:txBody>
                  <a:tcPr marL="57785" marR="57785" marT="57785" marB="57785">
                    <a:lnL w="12700" cap="flat" cmpd="sng" algn="ctr">
                      <a:solidFill>
                        <a:srgbClr val="143424"/>
                      </a:solidFill>
                      <a:prstDash val="solid"/>
                      <a:round/>
                      <a:headEnd type="none" w="med" len="med"/>
                      <a:tailEnd type="none" w="med" len="med"/>
                    </a:lnL>
                    <a:lnR w="12700" cap="flat" cmpd="sng" algn="ctr">
                      <a:solidFill>
                        <a:srgbClr val="14342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43424"/>
                      </a:solidFill>
                      <a:prstDash val="solid"/>
                      <a:round/>
                      <a:headEnd type="none" w="med" len="med"/>
                      <a:tailEnd type="none" w="med" len="med"/>
                    </a:lnB>
                    <a:solidFill>
                      <a:srgbClr val="143D29"/>
                    </a:solidFill>
                  </a:tcPr>
                </a:tc>
                <a:tc>
                  <a:txBody>
                    <a:bodyPr/>
                    <a:lstStyle/>
                    <a:p>
                      <a:pPr marL="0" indent="0" algn="r">
                        <a:lnSpc>
                          <a:spcPts val="1820"/>
                        </a:lnSpc>
                        <a:buNone/>
                      </a:pPr>
                      <a:r>
                        <a:rPr lang="en-US" sz="1300" b="1" dirty="0">
                          <a:solidFill>
                            <a:srgbClr val="F5F4EC"/>
                          </a:solidFill>
                          <a:latin typeface="Public Sans" pitchFamily="34" charset="0"/>
                          <a:ea typeface="Public Sans" pitchFamily="34" charset="-122"/>
                          <a:cs typeface="Public Sans" pitchFamily="34" charset="-120"/>
                        </a:rPr>
                        <a:t>2030</a:t>
                      </a:r>
                      <a:endParaRPr lang="en-US" sz="1300" dirty="0">
                        <a:latin typeface="Public Sans" charset="0"/>
                        <a:ea typeface="Public Sans" charset="0"/>
                        <a:cs typeface="Public Sans" charset="0"/>
                      </a:endParaRPr>
                    </a:p>
                  </a:txBody>
                  <a:tcPr marL="57785" marR="57785" marT="57785" marB="57785">
                    <a:lnL w="12700" cap="flat" cmpd="sng" algn="ctr">
                      <a:solidFill>
                        <a:srgbClr val="143424"/>
                      </a:solidFill>
                      <a:prstDash val="solid"/>
                      <a:round/>
                      <a:headEnd type="none" w="med" len="med"/>
                      <a:tailEnd type="none" w="med" len="med"/>
                    </a:lnL>
                    <a:lnR w="12700" cap="flat" cmpd="sng" algn="ctr">
                      <a:solidFill>
                        <a:srgbClr val="14342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43424"/>
                      </a:solidFill>
                      <a:prstDash val="solid"/>
                      <a:round/>
                      <a:headEnd type="none" w="med" len="med"/>
                      <a:tailEnd type="none" w="med" len="med"/>
                    </a:lnB>
                    <a:solidFill>
                      <a:srgbClr val="143D29"/>
                    </a:solidFill>
                  </a:tcPr>
                </a:tc>
                <a:extLst>
                  <a:ext uri="{0D108BD9-81ED-4DB2-BD59-A6C34878D82A}">
                    <a16:rowId xmlns:a16="http://schemas.microsoft.com/office/drawing/2014/main" val="10000"/>
                  </a:ext>
                </a:extLst>
              </a:tr>
              <a:tr h="359271">
                <a:tc>
                  <a:txBody>
                    <a:bodyPr/>
                    <a:lstStyle/>
                    <a:p>
                      <a:pPr marL="0" indent="0">
                        <a:lnSpc>
                          <a:spcPts val="1820"/>
                        </a:lnSpc>
                        <a:buNone/>
                      </a:pPr>
                      <a:r>
                        <a:rPr lang="en-US" sz="1300" b="1" dirty="0">
                          <a:solidFill>
                            <a:srgbClr val="16281E"/>
                          </a:solidFill>
                          <a:latin typeface="Public Sans" pitchFamily="34" charset="0"/>
                          <a:ea typeface="Public Sans" pitchFamily="34" charset="-122"/>
                          <a:cs typeface="Public Sans" pitchFamily="34" charset="-120"/>
                        </a:rPr>
                        <a:t>General Fund millage</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143424"/>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3E9C8"/>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13.88</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143424"/>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3E9C8"/>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13.88</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143424"/>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3E9C8"/>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30.00</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143424"/>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3E9C8"/>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30.00</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143424"/>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3E9C8"/>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30.00</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143424"/>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3E9C8"/>
                    </a:solidFill>
                  </a:tcPr>
                </a:tc>
                <a:extLst>
                  <a:ext uri="{0D108BD9-81ED-4DB2-BD59-A6C34878D82A}">
                    <a16:rowId xmlns:a16="http://schemas.microsoft.com/office/drawing/2014/main" val="10001"/>
                  </a:ext>
                </a:extLst>
              </a:tr>
              <a:tr h="359271">
                <a:tc>
                  <a:txBody>
                    <a:bodyPr/>
                    <a:lstStyle/>
                    <a:p>
                      <a:pPr marL="0" indent="0">
                        <a:lnSpc>
                          <a:spcPts val="1820"/>
                        </a:lnSpc>
                        <a:buNone/>
                      </a:pPr>
                      <a:r>
                        <a:rPr lang="en-US" sz="1300" b="0" dirty="0">
                          <a:solidFill>
                            <a:srgbClr val="16281E"/>
                          </a:solidFill>
                          <a:latin typeface="Public Sans" pitchFamily="34" charset="0"/>
                          <a:ea typeface="Public Sans" pitchFamily="34" charset="-122"/>
                          <a:cs typeface="Public Sans" pitchFamily="34" charset="-120"/>
                        </a:rPr>
                        <a:t>Real estate tax, current year</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2BAA0"/>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2BAA0"/>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7,469</a:t>
                      </a:r>
                      <a:endParaRPr lang="en-US" sz="1300" dirty="0">
                        <a:latin typeface="Public Sans" charset="0"/>
                        <a:ea typeface="Public Sans" charset="0"/>
                        <a:cs typeface="Public Sans" charset="0"/>
                      </a:endParaRPr>
                    </a:p>
                  </a:txBody>
                  <a:tcPr marL="57785" marR="57785" marT="57785" marB="57785">
                    <a:lnL w="12700" cap="flat" cmpd="sng" algn="ctr">
                      <a:solidFill>
                        <a:srgbClr val="C2BAA0"/>
                      </a:solidFill>
                      <a:prstDash val="solid"/>
                      <a:round/>
                      <a:headEnd type="none" w="med" len="med"/>
                      <a:tailEnd type="none" w="med" len="med"/>
                    </a:lnL>
                    <a:lnR w="12700" cap="flat" cmpd="sng" algn="ctr">
                      <a:solidFill>
                        <a:srgbClr val="C2BAA0"/>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2BAA0"/>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7,483</a:t>
                      </a:r>
                      <a:endParaRPr lang="en-US" sz="1300" dirty="0">
                        <a:latin typeface="Public Sans" charset="0"/>
                        <a:ea typeface="Public Sans" charset="0"/>
                        <a:cs typeface="Public Sans" charset="0"/>
                      </a:endParaRPr>
                    </a:p>
                  </a:txBody>
                  <a:tcPr marL="57785" marR="57785" marT="57785" marB="57785">
                    <a:lnL w="12700" cap="flat" cmpd="sng" algn="ctr">
                      <a:solidFill>
                        <a:srgbClr val="C2BAA0"/>
                      </a:solidFill>
                      <a:prstDash val="solid"/>
                      <a:round/>
                      <a:headEnd type="none" w="med" len="med"/>
                      <a:tailEnd type="none" w="med" len="med"/>
                    </a:lnL>
                    <a:lnR w="12700" cap="flat" cmpd="sng" algn="ctr">
                      <a:solidFill>
                        <a:srgbClr val="C2BAA0"/>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2BAA0"/>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16,173</a:t>
                      </a:r>
                      <a:endParaRPr lang="en-US" sz="1300" dirty="0">
                        <a:latin typeface="Public Sans" charset="0"/>
                        <a:ea typeface="Public Sans" charset="0"/>
                        <a:cs typeface="Public Sans" charset="0"/>
                      </a:endParaRPr>
                    </a:p>
                  </a:txBody>
                  <a:tcPr marL="57785" marR="57785" marT="57785" marB="57785">
                    <a:lnL w="12700" cap="flat" cmpd="sng" algn="ctr">
                      <a:solidFill>
                        <a:srgbClr val="C2BAA0"/>
                      </a:solidFill>
                      <a:prstDash val="solid"/>
                      <a:round/>
                      <a:headEnd type="none" w="med" len="med"/>
                      <a:tailEnd type="none" w="med" len="med"/>
                    </a:lnL>
                    <a:lnR w="12700" cap="flat" cmpd="sng" algn="ctr">
                      <a:solidFill>
                        <a:srgbClr val="C2BAA0"/>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2BAA0"/>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16,335</a:t>
                      </a:r>
                      <a:endParaRPr lang="en-US" sz="1300" dirty="0">
                        <a:latin typeface="Public Sans" charset="0"/>
                        <a:ea typeface="Public Sans" charset="0"/>
                        <a:cs typeface="Public Sans" charset="0"/>
                      </a:endParaRPr>
                    </a:p>
                  </a:txBody>
                  <a:tcPr marL="57785" marR="57785" marT="57785" marB="57785">
                    <a:lnL w="12700" cap="flat" cmpd="sng" algn="ctr">
                      <a:solidFill>
                        <a:srgbClr val="C2BAA0"/>
                      </a:solidFill>
                      <a:prstDash val="solid"/>
                      <a:round/>
                      <a:headEnd type="none" w="med" len="med"/>
                      <a:tailEnd type="none" w="med" len="med"/>
                    </a:lnL>
                    <a:lnR w="12700" cap="flat" cmpd="sng" algn="ctr">
                      <a:solidFill>
                        <a:srgbClr val="C2BAA0"/>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2BAA0"/>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16,498</a:t>
                      </a:r>
                      <a:endParaRPr lang="en-US" sz="1300" dirty="0">
                        <a:latin typeface="Public Sans" charset="0"/>
                        <a:ea typeface="Public Sans" charset="0"/>
                        <a:cs typeface="Public Sans" charset="0"/>
                      </a:endParaRPr>
                    </a:p>
                  </a:txBody>
                  <a:tcPr marL="57785" marR="57785" marT="57785" marB="57785">
                    <a:lnL w="12700" cap="flat" cmpd="sng" algn="ctr">
                      <a:solidFill>
                        <a:srgbClr val="C2BAA0"/>
                      </a:solidFill>
                      <a:prstDash val="solid"/>
                      <a:round/>
                      <a:headEnd type="none" w="med" len="med"/>
                      <a:tailEnd type="none" w="med" len="med"/>
                    </a:lnL>
                    <a:lnR w="12700" cap="flat" cmpd="sng" algn="ctr">
                      <a:solidFill>
                        <a:srgbClr val="C2BAA0"/>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2BAA0"/>
                      </a:solidFill>
                      <a:prstDash val="solid"/>
                      <a:round/>
                      <a:headEnd type="none" w="med" len="med"/>
                      <a:tailEnd type="none" w="med" len="med"/>
                    </a:lnB>
                    <a:solidFill>
                      <a:srgbClr val="FCFBF6"/>
                    </a:solidFill>
                  </a:tcPr>
                </a:tc>
                <a:extLst>
                  <a:ext uri="{0D108BD9-81ED-4DB2-BD59-A6C34878D82A}">
                    <a16:rowId xmlns:a16="http://schemas.microsoft.com/office/drawing/2014/main" val="10002"/>
                  </a:ext>
                </a:extLst>
              </a:tr>
              <a:tr h="359271">
                <a:tc>
                  <a:txBody>
                    <a:bodyPr/>
                    <a:lstStyle/>
                    <a:p>
                      <a:pPr marL="0" indent="0">
                        <a:lnSpc>
                          <a:spcPts val="1820"/>
                        </a:lnSpc>
                        <a:buNone/>
                      </a:pPr>
                      <a:r>
                        <a:rPr lang="en-US" sz="1300" b="0" dirty="0">
                          <a:solidFill>
                            <a:srgbClr val="16281E"/>
                          </a:solidFill>
                          <a:latin typeface="Public Sans" pitchFamily="34" charset="0"/>
                          <a:ea typeface="Public Sans" pitchFamily="34" charset="-122"/>
                          <a:cs typeface="Public Sans" pitchFamily="34" charset="-120"/>
                        </a:rPr>
                        <a:t>Total revenues</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2BAA0"/>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18,649</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2BAA0"/>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16,791</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2BAA0"/>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24,973</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2BAA0"/>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25,195</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2BAA0"/>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25,425</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2BAA0"/>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extLst>
                  <a:ext uri="{0D108BD9-81ED-4DB2-BD59-A6C34878D82A}">
                    <a16:rowId xmlns:a16="http://schemas.microsoft.com/office/drawing/2014/main" val="10003"/>
                  </a:ext>
                </a:extLst>
              </a:tr>
              <a:tr h="359271">
                <a:tc>
                  <a:txBody>
                    <a:bodyPr/>
                    <a:lstStyle/>
                    <a:p>
                      <a:pPr marL="0" indent="0">
                        <a:lnSpc>
                          <a:spcPts val="1820"/>
                        </a:lnSpc>
                        <a:buNone/>
                      </a:pPr>
                      <a:r>
                        <a:rPr lang="en-US" sz="1300" b="0" dirty="0">
                          <a:solidFill>
                            <a:srgbClr val="16281E"/>
                          </a:solidFill>
                          <a:latin typeface="Public Sans" pitchFamily="34" charset="0"/>
                          <a:ea typeface="Public Sans" pitchFamily="34" charset="-122"/>
                          <a:cs typeface="Public Sans" pitchFamily="34" charset="-120"/>
                        </a:rPr>
                        <a:t>Total expenditures</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18,950</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21,161</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22,302</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23,272</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24,263</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extLst>
                  <a:ext uri="{0D108BD9-81ED-4DB2-BD59-A6C34878D82A}">
                    <a16:rowId xmlns:a16="http://schemas.microsoft.com/office/drawing/2014/main" val="10004"/>
                  </a:ext>
                </a:extLst>
              </a:tr>
              <a:tr h="359271">
                <a:tc>
                  <a:txBody>
                    <a:bodyPr/>
                    <a:lstStyle/>
                    <a:p>
                      <a:pPr marL="0" indent="0">
                        <a:lnSpc>
                          <a:spcPts val="1820"/>
                        </a:lnSpc>
                        <a:buNone/>
                      </a:pPr>
                      <a:r>
                        <a:rPr lang="en-US" sz="1300" b="0" dirty="0">
                          <a:solidFill>
                            <a:srgbClr val="16281E"/>
                          </a:solidFill>
                          <a:latin typeface="Public Sans" pitchFamily="34" charset="0"/>
                          <a:ea typeface="Public Sans" pitchFamily="34" charset="-122"/>
                          <a:cs typeface="Public Sans" pitchFamily="34" charset="-120"/>
                        </a:rPr>
                        <a:t>Net result</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A6322B"/>
                          </a:solidFill>
                          <a:latin typeface="Public Sans" pitchFamily="34" charset="0"/>
                          <a:ea typeface="Public Sans" pitchFamily="34" charset="-122"/>
                          <a:cs typeface="Public Sans" pitchFamily="34" charset="-120"/>
                        </a:rPr>
                        <a:t>(301)</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A6322B"/>
                          </a:solidFill>
                          <a:latin typeface="Public Sans" pitchFamily="34" charset="0"/>
                          <a:ea typeface="Public Sans" pitchFamily="34" charset="-122"/>
                          <a:cs typeface="Public Sans" pitchFamily="34" charset="-120"/>
                        </a:rPr>
                        <a:t>(4,371)</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256B41"/>
                          </a:solidFill>
                          <a:latin typeface="Public Sans" pitchFamily="34" charset="0"/>
                          <a:ea typeface="Public Sans" pitchFamily="34" charset="-122"/>
                          <a:cs typeface="Public Sans" pitchFamily="34" charset="-120"/>
                        </a:rPr>
                        <a:t>2,671</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256B41"/>
                          </a:solidFill>
                          <a:latin typeface="Public Sans" pitchFamily="34" charset="0"/>
                          <a:ea typeface="Public Sans" pitchFamily="34" charset="-122"/>
                          <a:cs typeface="Public Sans" pitchFamily="34" charset="-120"/>
                        </a:rPr>
                        <a:t>1,923</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tc>
                  <a:txBody>
                    <a:bodyPr/>
                    <a:lstStyle/>
                    <a:p>
                      <a:pPr marL="0" indent="0" algn="r">
                        <a:lnSpc>
                          <a:spcPts val="1820"/>
                        </a:lnSpc>
                        <a:buNone/>
                      </a:pPr>
                      <a:r>
                        <a:rPr lang="en-US" sz="1300" b="0" dirty="0">
                          <a:solidFill>
                            <a:srgbClr val="256B41"/>
                          </a:solidFill>
                          <a:latin typeface="Public Sans" pitchFamily="34" charset="0"/>
                          <a:ea typeface="Public Sans" pitchFamily="34" charset="-122"/>
                          <a:cs typeface="Public Sans" pitchFamily="34" charset="-120"/>
                        </a:rPr>
                        <a:t>1,161</a:t>
                      </a:r>
                      <a:endParaRPr lang="en-US" sz="1300" dirty="0">
                        <a:latin typeface="Public Sans" charset="0"/>
                        <a:ea typeface="Public Sans" charset="0"/>
                        <a:cs typeface="Public Sans" charset="0"/>
                      </a:endParaRPr>
                    </a:p>
                  </a:txBody>
                  <a:tcPr marL="57785" marR="57785" marT="57785" marB="57785">
                    <a:lnL w="12700" cap="flat" cmpd="sng" algn="ctr">
                      <a:solidFill>
                        <a:srgbClr val="C9C8C4"/>
                      </a:solidFill>
                      <a:prstDash val="solid"/>
                      <a:round/>
                      <a:headEnd type="none" w="med" len="med"/>
                      <a:tailEnd type="none" w="med" len="med"/>
                    </a:lnL>
                    <a:lnR w="12700" cap="flat" cmpd="sng" algn="ctr">
                      <a:solidFill>
                        <a:srgbClr val="C9C8C4"/>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9C8C4"/>
                      </a:solidFill>
                      <a:prstDash val="solid"/>
                      <a:round/>
                      <a:headEnd type="none" w="med" len="med"/>
                      <a:tailEnd type="none" w="med" len="med"/>
                    </a:lnB>
                    <a:solidFill>
                      <a:srgbClr val="F5F4EC"/>
                    </a:solidFill>
                  </a:tcPr>
                </a:tc>
                <a:extLst>
                  <a:ext uri="{0D108BD9-81ED-4DB2-BD59-A6C34878D82A}">
                    <a16:rowId xmlns:a16="http://schemas.microsoft.com/office/drawing/2014/main" val="10005"/>
                  </a:ext>
                </a:extLst>
              </a:tr>
              <a:tr h="359271">
                <a:tc>
                  <a:txBody>
                    <a:bodyPr/>
                    <a:lstStyle/>
                    <a:p>
                      <a:pPr marL="0" indent="0">
                        <a:lnSpc>
                          <a:spcPts val="1820"/>
                        </a:lnSpc>
                        <a:buNone/>
                      </a:pPr>
                      <a:r>
                        <a:rPr lang="en-US" sz="1300" b="1" dirty="0">
                          <a:solidFill>
                            <a:srgbClr val="16281E"/>
                          </a:solidFill>
                          <a:latin typeface="Public Sans" pitchFamily="34" charset="0"/>
                          <a:ea typeface="Public Sans" pitchFamily="34" charset="-122"/>
                          <a:cs typeface="Public Sans" pitchFamily="34" charset="-120"/>
                        </a:rPr>
                        <a:t>Ending fund balance</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B6B9AB"/>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B6B9AB"/>
                      </a:solidFill>
                      <a:prstDash val="solid"/>
                      <a:round/>
                      <a:headEnd type="none" w="med" len="med"/>
                      <a:tailEnd type="none" w="med" len="med"/>
                    </a:lnB>
                    <a:solidFill>
                      <a:srgbClr val="E4E8D6"/>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2,523</a:t>
                      </a:r>
                      <a:endParaRPr lang="en-US" sz="1300" dirty="0">
                        <a:latin typeface="Public Sans" charset="0"/>
                        <a:ea typeface="Public Sans" charset="0"/>
                        <a:cs typeface="Public Sans" charset="0"/>
                      </a:endParaRPr>
                    </a:p>
                  </a:txBody>
                  <a:tcPr marL="57785" marR="57785" marT="57785" marB="57785">
                    <a:lnL w="12700" cap="flat" cmpd="sng" algn="ctr">
                      <a:solidFill>
                        <a:srgbClr val="B6B9AB"/>
                      </a:solidFill>
                      <a:prstDash val="solid"/>
                      <a:round/>
                      <a:headEnd type="none" w="med" len="med"/>
                      <a:tailEnd type="none" w="med" len="med"/>
                    </a:lnL>
                    <a:lnR w="12700" cap="flat" cmpd="sng" algn="ctr">
                      <a:solidFill>
                        <a:srgbClr val="B6B9AB"/>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B6B9AB"/>
                      </a:solidFill>
                      <a:prstDash val="solid"/>
                      <a:round/>
                      <a:headEnd type="none" w="med" len="med"/>
                      <a:tailEnd type="none" w="med" len="med"/>
                    </a:lnB>
                    <a:solidFill>
                      <a:srgbClr val="E4E8D6"/>
                    </a:solidFill>
                  </a:tcPr>
                </a:tc>
                <a:tc>
                  <a:txBody>
                    <a:bodyPr/>
                    <a:lstStyle/>
                    <a:p>
                      <a:pPr marL="0" indent="0" algn="r">
                        <a:lnSpc>
                          <a:spcPts val="1820"/>
                        </a:lnSpc>
                        <a:buNone/>
                      </a:pPr>
                      <a:r>
                        <a:rPr lang="en-US" sz="1300" b="1" dirty="0">
                          <a:solidFill>
                            <a:srgbClr val="A6322B"/>
                          </a:solidFill>
                          <a:latin typeface="Public Sans" pitchFamily="34" charset="0"/>
                          <a:ea typeface="Public Sans" pitchFamily="34" charset="-122"/>
                          <a:cs typeface="Public Sans" pitchFamily="34" charset="-120"/>
                        </a:rPr>
                        <a:t>(1,848)</a:t>
                      </a:r>
                      <a:endParaRPr lang="en-US" sz="1300" dirty="0">
                        <a:latin typeface="Public Sans" charset="0"/>
                        <a:ea typeface="Public Sans" charset="0"/>
                        <a:cs typeface="Public Sans" charset="0"/>
                      </a:endParaRPr>
                    </a:p>
                  </a:txBody>
                  <a:tcPr marL="57785" marR="57785" marT="57785" marB="57785">
                    <a:lnL w="12700" cap="flat" cmpd="sng" algn="ctr">
                      <a:solidFill>
                        <a:srgbClr val="B6B9AB"/>
                      </a:solidFill>
                      <a:prstDash val="solid"/>
                      <a:round/>
                      <a:headEnd type="none" w="med" len="med"/>
                      <a:tailEnd type="none" w="med" len="med"/>
                    </a:lnL>
                    <a:lnR w="12700" cap="flat" cmpd="sng" algn="ctr">
                      <a:solidFill>
                        <a:srgbClr val="B6B9AB"/>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B6B9AB"/>
                      </a:solidFill>
                      <a:prstDash val="solid"/>
                      <a:round/>
                      <a:headEnd type="none" w="med" len="med"/>
                      <a:tailEnd type="none" w="med" len="med"/>
                    </a:lnB>
                    <a:solidFill>
                      <a:srgbClr val="E4E8D6"/>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823</a:t>
                      </a:r>
                      <a:endParaRPr lang="en-US" sz="1300" dirty="0">
                        <a:latin typeface="Public Sans" charset="0"/>
                        <a:ea typeface="Public Sans" charset="0"/>
                        <a:cs typeface="Public Sans" charset="0"/>
                      </a:endParaRPr>
                    </a:p>
                  </a:txBody>
                  <a:tcPr marL="57785" marR="57785" marT="57785" marB="57785">
                    <a:lnL w="12700" cap="flat" cmpd="sng" algn="ctr">
                      <a:solidFill>
                        <a:srgbClr val="B6B9AB"/>
                      </a:solidFill>
                      <a:prstDash val="solid"/>
                      <a:round/>
                      <a:headEnd type="none" w="med" len="med"/>
                      <a:tailEnd type="none" w="med" len="med"/>
                    </a:lnL>
                    <a:lnR w="12700" cap="flat" cmpd="sng" algn="ctr">
                      <a:solidFill>
                        <a:srgbClr val="B6B9AB"/>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B6B9AB"/>
                      </a:solidFill>
                      <a:prstDash val="solid"/>
                      <a:round/>
                      <a:headEnd type="none" w="med" len="med"/>
                      <a:tailEnd type="none" w="med" len="med"/>
                    </a:lnB>
                    <a:solidFill>
                      <a:srgbClr val="E4E8D6"/>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2,746</a:t>
                      </a:r>
                      <a:endParaRPr lang="en-US" sz="1300" dirty="0">
                        <a:latin typeface="Public Sans" charset="0"/>
                        <a:ea typeface="Public Sans" charset="0"/>
                        <a:cs typeface="Public Sans" charset="0"/>
                      </a:endParaRPr>
                    </a:p>
                  </a:txBody>
                  <a:tcPr marL="57785" marR="57785" marT="57785" marB="57785">
                    <a:lnL w="12700" cap="flat" cmpd="sng" algn="ctr">
                      <a:solidFill>
                        <a:srgbClr val="B6B9AB"/>
                      </a:solidFill>
                      <a:prstDash val="solid"/>
                      <a:round/>
                      <a:headEnd type="none" w="med" len="med"/>
                      <a:tailEnd type="none" w="med" len="med"/>
                    </a:lnL>
                    <a:lnR w="12700" cap="flat" cmpd="sng" algn="ctr">
                      <a:solidFill>
                        <a:srgbClr val="B6B9AB"/>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B6B9AB"/>
                      </a:solidFill>
                      <a:prstDash val="solid"/>
                      <a:round/>
                      <a:headEnd type="none" w="med" len="med"/>
                      <a:tailEnd type="none" w="med" len="med"/>
                    </a:lnB>
                    <a:solidFill>
                      <a:srgbClr val="E4E8D6"/>
                    </a:solidFill>
                  </a:tcPr>
                </a:tc>
                <a:tc>
                  <a:txBody>
                    <a:bodyPr/>
                    <a:lstStyle/>
                    <a:p>
                      <a:pPr marL="0" indent="0" algn="r">
                        <a:lnSpc>
                          <a:spcPts val="1820"/>
                        </a:lnSpc>
                        <a:buNone/>
                      </a:pPr>
                      <a:r>
                        <a:rPr lang="en-US" sz="1300" b="1" dirty="0">
                          <a:solidFill>
                            <a:srgbClr val="16281E"/>
                          </a:solidFill>
                          <a:latin typeface="Public Sans" pitchFamily="34" charset="0"/>
                          <a:ea typeface="Public Sans" pitchFamily="34" charset="-122"/>
                          <a:cs typeface="Public Sans" pitchFamily="34" charset="-120"/>
                        </a:rPr>
                        <a:t>3,907</a:t>
                      </a:r>
                      <a:endParaRPr lang="en-US" sz="1300" dirty="0">
                        <a:latin typeface="Public Sans" charset="0"/>
                        <a:ea typeface="Public Sans" charset="0"/>
                        <a:cs typeface="Public Sans" charset="0"/>
                      </a:endParaRPr>
                    </a:p>
                  </a:txBody>
                  <a:tcPr marL="57785" marR="57785" marT="57785" marB="57785">
                    <a:lnL w="12700" cap="flat" cmpd="sng" algn="ctr">
                      <a:solidFill>
                        <a:srgbClr val="B6B9AB"/>
                      </a:solidFill>
                      <a:prstDash val="solid"/>
                      <a:round/>
                      <a:headEnd type="none" w="med" len="med"/>
                      <a:tailEnd type="none" w="med" len="med"/>
                    </a:lnL>
                    <a:lnR w="12700" cap="flat" cmpd="sng" algn="ctr">
                      <a:solidFill>
                        <a:srgbClr val="B6B9AB"/>
                      </a:solidFill>
                      <a:prstDash val="solid"/>
                      <a:round/>
                      <a:headEnd type="none" w="med" len="med"/>
                      <a:tailEnd type="none" w="med" len="med"/>
                    </a:lnR>
                    <a:lnT w="12700" cap="flat" cmpd="sng" algn="ctr">
                      <a:solidFill>
                        <a:srgbClr val="C9C8C4"/>
                      </a:solidFill>
                      <a:prstDash val="solid"/>
                      <a:round/>
                      <a:headEnd type="none" w="med" len="med"/>
                      <a:tailEnd type="none" w="med" len="med"/>
                    </a:lnT>
                    <a:lnB w="12700" cap="flat" cmpd="sng" algn="ctr">
                      <a:solidFill>
                        <a:srgbClr val="B6B9AB"/>
                      </a:solidFill>
                      <a:prstDash val="solid"/>
                      <a:round/>
                      <a:headEnd type="none" w="med" len="med"/>
                      <a:tailEnd type="none" w="med" len="med"/>
                    </a:lnB>
                    <a:solidFill>
                      <a:srgbClr val="E4E8D6"/>
                    </a:solidFill>
                  </a:tcPr>
                </a:tc>
                <a:extLst>
                  <a:ext uri="{0D108BD9-81ED-4DB2-BD59-A6C34878D82A}">
                    <a16:rowId xmlns:a16="http://schemas.microsoft.com/office/drawing/2014/main" val="10006"/>
                  </a:ext>
                </a:extLst>
              </a:tr>
              <a:tr h="359271">
                <a:tc>
                  <a:txBody>
                    <a:bodyPr/>
                    <a:lstStyle/>
                    <a:p>
                      <a:pPr marL="0" indent="0">
                        <a:lnSpc>
                          <a:spcPts val="1820"/>
                        </a:lnSpc>
                        <a:buNone/>
                      </a:pPr>
                      <a:r>
                        <a:rPr lang="en-US" sz="1300" b="0" dirty="0">
                          <a:solidFill>
                            <a:srgbClr val="16281E"/>
                          </a:solidFill>
                          <a:latin typeface="Public Sans" pitchFamily="34" charset="0"/>
                          <a:ea typeface="Public Sans" pitchFamily="34" charset="-122"/>
                          <a:cs typeface="Public Sans" pitchFamily="34" charset="-120"/>
                        </a:rPr>
                        <a:t>Total municipal millage</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B6B9AB"/>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24.99</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B6B9AB"/>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24.99</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B6B9AB"/>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41.11</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B6B9AB"/>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41.11</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B6B9AB"/>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tc>
                  <a:txBody>
                    <a:bodyPr/>
                    <a:lstStyle/>
                    <a:p>
                      <a:pPr marL="0" indent="0" algn="r">
                        <a:lnSpc>
                          <a:spcPts val="1820"/>
                        </a:lnSpc>
                        <a:buNone/>
                      </a:pPr>
                      <a:r>
                        <a:rPr lang="en-US" sz="1300" b="0" dirty="0">
                          <a:solidFill>
                            <a:srgbClr val="16281E"/>
                          </a:solidFill>
                          <a:latin typeface="Public Sans" pitchFamily="34" charset="0"/>
                          <a:ea typeface="Public Sans" pitchFamily="34" charset="-122"/>
                          <a:cs typeface="Public Sans" pitchFamily="34" charset="-120"/>
                        </a:rPr>
                        <a:t>41.11</a:t>
                      </a:r>
                      <a:endParaRPr lang="en-US" sz="1300" dirty="0">
                        <a:latin typeface="Public Sans" charset="0"/>
                        <a:ea typeface="Public Sans" charset="0"/>
                        <a:cs typeface="Public Sans" charset="0"/>
                      </a:endParaRPr>
                    </a:p>
                  </a:txBody>
                  <a:tcPr marL="57785" marR="57785" marT="57785" marB="57785">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B6B9AB"/>
                      </a:solidFill>
                      <a:prstDash val="solid"/>
                      <a:round/>
                      <a:headEnd type="none" w="med" len="med"/>
                      <a:tailEnd type="none" w="med" len="med"/>
                    </a:lnT>
                    <a:lnB w="12700" cap="flat" cmpd="sng" algn="ctr">
                      <a:solidFill>
                        <a:srgbClr val="C4C3BC"/>
                      </a:solidFill>
                      <a:prstDash val="solid"/>
                      <a:round/>
                      <a:headEnd type="none" w="med" len="med"/>
                      <a:tailEnd type="none" w="med" len="med"/>
                    </a:lnB>
                    <a:solidFill>
                      <a:srgbClr val="FCFBF6"/>
                    </a:solidFill>
                  </a:tcPr>
                </a:tc>
                <a:extLst>
                  <a:ext uri="{0D108BD9-81ED-4DB2-BD59-A6C34878D82A}">
                    <a16:rowId xmlns:a16="http://schemas.microsoft.com/office/drawing/2014/main" val="10007"/>
                  </a:ext>
                </a:extLst>
              </a:tr>
            </a:tbl>
          </a:graphicData>
        </a:graphic>
      </p:graphicFrame>
      <p:sp>
        <p:nvSpPr>
          <p:cNvPr id="5" name="Text 2"/>
          <p:cNvSpPr/>
          <p:nvPr/>
        </p:nvSpPr>
        <p:spPr>
          <a:xfrm>
            <a:off x="812800" y="5213350"/>
            <a:ext cx="10883392" cy="48756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55645A"/>
                </a:solidFill>
                <a:latin typeface="Public Sans" pitchFamily="34" charset="0"/>
                <a:ea typeface="Public Sans" pitchFamily="34" charset="-122"/>
                <a:cs typeface="Public Sans" pitchFamily="34" charset="-120"/>
              </a:rPr>
              <a:t>Timing: </a:t>
            </a:r>
            <a:r>
              <a:rPr lang="en-US" sz="1300" dirty="0">
                <a:solidFill>
                  <a:srgbClr val="55645A"/>
                </a:solidFill>
                <a:latin typeface="Public Sans" pitchFamily="34" charset="0"/>
                <a:ea typeface="Public Sans" pitchFamily="34" charset="-122"/>
                <a:cs typeface="Public Sans" pitchFamily="34" charset="-120"/>
              </a:rPr>
              <a:t>2027 matches the budget as is (13.88 mills); 30 mills in 2028 assumes the new board can amend the 2028 levy (solicitor to confirm; otherwise 2029). </a:t>
            </a:r>
            <a:r>
              <a:rPr lang="en-US" sz="1300" b="1" dirty="0">
                <a:solidFill>
                  <a:srgbClr val="55645A"/>
                </a:solidFill>
                <a:latin typeface="Public Sans" pitchFamily="34" charset="0"/>
                <a:ea typeface="Public Sans" pitchFamily="34" charset="-122"/>
                <a:cs typeface="Public Sans" pitchFamily="34" charset="-120"/>
              </a:rPr>
              <a:t>Unchanged: </a:t>
            </a:r>
            <a:r>
              <a:rPr lang="en-US" sz="1300" dirty="0">
                <a:solidFill>
                  <a:srgbClr val="55645A"/>
                </a:solidFill>
                <a:latin typeface="Public Sans" pitchFamily="34" charset="0"/>
                <a:ea typeface="Public Sans" pitchFamily="34" charset="-122"/>
                <a:cs typeface="Public Sans" pitchFamily="34" charset="-120"/>
              </a:rPr>
              <a:t>all other revenues, expenditures and special purpose levies. $ thousands.</a:t>
            </a:r>
            <a:endParaRPr lang="en-US" sz="13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 2027 draft budget, 1st Class Township, 30 mills (10-02-2026)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24</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GENERAL FUND · SIX SCENARIOS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Six scenarios compared, 2027–2030</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 2027 draft budget workbooks (10-02-2026)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25</a:t>
            </a:r>
            <a:endParaRPr lang="en-US" sz="1200" dirty="0"/>
          </a:p>
        </p:txBody>
      </p:sp>
      <p:graphicFrame>
        <p:nvGraphicFramePr>
          <p:cNvPr id="8" name="Five scenario table"/>
          <p:cNvGraphicFramePr>
            <a:graphicFrameLocks noGrp="1"/>
          </p:cNvGraphicFramePr>
          <p:nvPr/>
        </p:nvGraphicFramePr>
        <p:xfrm>
          <a:off x="822960" y="1828800"/>
          <a:ext cx="10561320" cy="3291840"/>
        </p:xfrm>
        <a:graphic>
          <a:graphicData uri="http://schemas.openxmlformats.org/drawingml/2006/table">
            <a:tbl>
              <a:tblPr>
                <a:tableStyleId>{5C22544A-7EE6-4342-B048-85BDC9FD1C3A}</a:tableStyleId>
              </a:tblPr>
              <a:tblGrid>
                <a:gridCol w="2468880">
                  <a:extLst>
                    <a:ext uri="{9D8B030D-6E8A-4147-A177-3AD203B41FA5}">
                      <a16:colId xmlns:a16="http://schemas.microsoft.com/office/drawing/2014/main" val="20000"/>
                    </a:ext>
                  </a:extLst>
                </a:gridCol>
                <a:gridCol w="105156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748665">
                  <a:extLst>
                    <a:ext uri="{9D8B030D-6E8A-4147-A177-3AD203B41FA5}">
                      <a16:colId xmlns:a16="http://schemas.microsoft.com/office/drawing/2014/main" val="20003"/>
                    </a:ext>
                  </a:extLst>
                </a:gridCol>
                <a:gridCol w="748665">
                  <a:extLst>
                    <a:ext uri="{9D8B030D-6E8A-4147-A177-3AD203B41FA5}">
                      <a16:colId xmlns:a16="http://schemas.microsoft.com/office/drawing/2014/main" val="20004"/>
                    </a:ext>
                  </a:extLst>
                </a:gridCol>
                <a:gridCol w="748665">
                  <a:extLst>
                    <a:ext uri="{9D8B030D-6E8A-4147-A177-3AD203B41FA5}">
                      <a16:colId xmlns:a16="http://schemas.microsoft.com/office/drawing/2014/main" val="20005"/>
                    </a:ext>
                  </a:extLst>
                </a:gridCol>
                <a:gridCol w="748665">
                  <a:extLst>
                    <a:ext uri="{9D8B030D-6E8A-4147-A177-3AD203B41FA5}">
                      <a16:colId xmlns:a16="http://schemas.microsoft.com/office/drawing/2014/main" val="20006"/>
                    </a:ext>
                  </a:extLst>
                </a:gridCol>
                <a:gridCol w="748665">
                  <a:extLst>
                    <a:ext uri="{9D8B030D-6E8A-4147-A177-3AD203B41FA5}">
                      <a16:colId xmlns:a16="http://schemas.microsoft.com/office/drawing/2014/main" val="20007"/>
                    </a:ext>
                  </a:extLst>
                </a:gridCol>
                <a:gridCol w="748665">
                  <a:extLst>
                    <a:ext uri="{9D8B030D-6E8A-4147-A177-3AD203B41FA5}">
                      <a16:colId xmlns:a16="http://schemas.microsoft.com/office/drawing/2014/main" val="20008"/>
                    </a:ext>
                  </a:extLst>
                </a:gridCol>
                <a:gridCol w="748665">
                  <a:extLst>
                    <a:ext uri="{9D8B030D-6E8A-4147-A177-3AD203B41FA5}">
                      <a16:colId xmlns:a16="http://schemas.microsoft.com/office/drawing/2014/main" val="20009"/>
                    </a:ext>
                  </a:extLst>
                </a:gridCol>
                <a:gridCol w="748665">
                  <a:extLst>
                    <a:ext uri="{9D8B030D-6E8A-4147-A177-3AD203B41FA5}">
                      <a16:colId xmlns:a16="http://schemas.microsoft.com/office/drawing/2014/main" val="20010"/>
                    </a:ext>
                  </a:extLst>
                </a:gridCol>
              </a:tblGrid>
              <a:tr h="274320">
                <a:tc rowSpan="2">
                  <a:txBody>
                    <a:bodyPr/>
                    <a:lstStyle/>
                    <a:p>
                      <a:pPr algn="l"/>
                      <a:r>
                        <a:rPr sz="1200" b="1">
                          <a:solidFill>
                            <a:srgbClr val="F5F4EC"/>
                          </a:solidFill>
                          <a:latin typeface="Public Sans"/>
                        </a:rPr>
                        <a:t>$ millions</a:t>
                      </a:r>
                    </a:p>
                  </a:txBody>
                  <a:tcPr marL="73152" marR="73152" marT="36576" marB="36576" anchor="ctr">
                    <a:solidFill>
                      <a:srgbClr val="143D29"/>
                    </a:solidFill>
                  </a:tcPr>
                </a:tc>
                <a:tc rowSpan="2">
                  <a:txBody>
                    <a:bodyPr/>
                    <a:lstStyle/>
                    <a:p>
                      <a:pPr algn="r"/>
                      <a:r>
                        <a:rPr sz="1200" b="1">
                          <a:solidFill>
                            <a:srgbClr val="F5F4EC"/>
                          </a:solidFill>
                          <a:latin typeface="Public Sans"/>
                        </a:rPr>
                        <a:t>GF millage, 2027</a:t>
                      </a:r>
                    </a:p>
                  </a:txBody>
                  <a:tcPr marL="73152" marR="73152" marT="36576" marB="36576" anchor="ctr">
                    <a:solidFill>
                      <a:srgbClr val="143D29"/>
                    </a:solidFill>
                  </a:tcPr>
                </a:tc>
                <a:tc rowSpan="2">
                  <a:txBody>
                    <a:bodyPr/>
                    <a:lstStyle/>
                    <a:p>
                      <a:pPr algn="r"/>
                      <a:r>
                        <a:rPr sz="1200" b="1">
                          <a:solidFill>
                            <a:srgbClr val="F5F4EC"/>
                          </a:solidFill>
                          <a:latin typeface="Public Sans"/>
                        </a:rPr>
                        <a:t>2027 revenues</a:t>
                      </a:r>
                    </a:p>
                  </a:txBody>
                  <a:tcPr marL="73152" marR="73152" marT="36576" marB="36576" anchor="ctr">
                    <a:solidFill>
                      <a:srgbClr val="143D29"/>
                    </a:solidFill>
                  </a:tcPr>
                </a:tc>
                <a:tc gridSpan="4">
                  <a:txBody>
                    <a:bodyPr/>
                    <a:lstStyle/>
                    <a:p>
                      <a:pPr algn="ctr"/>
                      <a:r>
                        <a:rPr sz="1200" b="1">
                          <a:solidFill>
                            <a:srgbClr val="F5F4EC"/>
                          </a:solidFill>
                          <a:latin typeface="Public Sans"/>
                        </a:rPr>
                        <a:t>Net result</a:t>
                      </a:r>
                    </a:p>
                  </a:txBody>
                  <a:tcPr marL="73152" marR="73152" marT="36576" marB="36576" anchor="ctr">
                    <a:solidFill>
                      <a:srgbClr val="143D29"/>
                    </a:solidFill>
                  </a:tcPr>
                </a:tc>
                <a:tc hMerge="1">
                  <a:txBody>
                    <a:bodyPr/>
                    <a:lstStyle/>
                    <a:p>
                      <a:endParaRPr sz="1200"/>
                    </a:p>
                  </a:txBody>
                  <a:tcPr marL="73152" marR="73152" marT="36576" marB="36576"/>
                </a:tc>
                <a:tc hMerge="1">
                  <a:txBody>
                    <a:bodyPr/>
                    <a:lstStyle/>
                    <a:p>
                      <a:endParaRPr sz="1200"/>
                    </a:p>
                  </a:txBody>
                  <a:tcPr marL="73152" marR="73152" marT="36576" marB="36576"/>
                </a:tc>
                <a:tc hMerge="1">
                  <a:txBody>
                    <a:bodyPr/>
                    <a:lstStyle/>
                    <a:p>
                      <a:endParaRPr sz="1200"/>
                    </a:p>
                  </a:txBody>
                  <a:tcPr marL="73152" marR="73152" marT="36576" marB="36576"/>
                </a:tc>
                <a:tc gridSpan="4">
                  <a:txBody>
                    <a:bodyPr/>
                    <a:lstStyle/>
                    <a:p>
                      <a:pPr algn="ctr"/>
                      <a:r>
                        <a:rPr sz="1200" b="1">
                          <a:solidFill>
                            <a:srgbClr val="F5F4EC"/>
                          </a:solidFill>
                          <a:latin typeface="Public Sans"/>
                        </a:rPr>
                        <a:t>Fund balance</a:t>
                      </a:r>
                    </a:p>
                  </a:txBody>
                  <a:tcPr marL="73152" marR="73152" marT="36576" marB="36576" anchor="ctr">
                    <a:solidFill>
                      <a:srgbClr val="143D29"/>
                    </a:solidFill>
                  </a:tcPr>
                </a:tc>
                <a:tc hMerge="1">
                  <a:txBody>
                    <a:bodyPr/>
                    <a:lstStyle/>
                    <a:p>
                      <a:endParaRPr sz="1200"/>
                    </a:p>
                  </a:txBody>
                  <a:tcPr marL="73152" marR="73152" marT="36576" marB="36576"/>
                </a:tc>
                <a:tc hMerge="1">
                  <a:txBody>
                    <a:bodyPr/>
                    <a:lstStyle/>
                    <a:p>
                      <a:endParaRPr sz="1200"/>
                    </a:p>
                  </a:txBody>
                  <a:tcPr marL="73152" marR="73152" marT="36576" marB="36576"/>
                </a:tc>
                <a:tc hMerge="1">
                  <a:txBody>
                    <a:bodyPr/>
                    <a:lstStyle/>
                    <a:p>
                      <a:endParaRPr sz="1200"/>
                    </a:p>
                  </a:txBody>
                  <a:tcPr marL="73152" marR="73152" marT="36576" marB="36576"/>
                </a:tc>
                <a:extLst>
                  <a:ext uri="{0D108BD9-81ED-4DB2-BD59-A6C34878D82A}">
                    <a16:rowId xmlns:a16="http://schemas.microsoft.com/office/drawing/2014/main" val="10000"/>
                  </a:ext>
                </a:extLst>
              </a:tr>
              <a:tr h="274320">
                <a:tc vMerge="1">
                  <a:txBody>
                    <a:bodyPr/>
                    <a:lstStyle/>
                    <a:p>
                      <a:endParaRPr sz="1200"/>
                    </a:p>
                  </a:txBody>
                  <a:tcPr marL="73152" marR="73152" marT="36576" marB="36576"/>
                </a:tc>
                <a:tc vMerge="1">
                  <a:txBody>
                    <a:bodyPr/>
                    <a:lstStyle/>
                    <a:p>
                      <a:endParaRPr sz="1200"/>
                    </a:p>
                  </a:txBody>
                  <a:tcPr marL="73152" marR="73152" marT="36576" marB="36576"/>
                </a:tc>
                <a:tc vMerge="1">
                  <a:txBody>
                    <a:bodyPr/>
                    <a:lstStyle/>
                    <a:p>
                      <a:endParaRPr sz="1200"/>
                    </a:p>
                  </a:txBody>
                  <a:tcPr marL="73152" marR="73152" marT="36576" marB="36576"/>
                </a:tc>
                <a:tc>
                  <a:txBody>
                    <a:bodyPr/>
                    <a:lstStyle/>
                    <a:p>
                      <a:pPr algn="r"/>
                      <a:r>
                        <a:rPr sz="1200" b="1">
                          <a:solidFill>
                            <a:srgbClr val="F5F4EC"/>
                          </a:solidFill>
                          <a:latin typeface="Public Sans"/>
                        </a:rPr>
                        <a:t>2027</a:t>
                      </a:r>
                    </a:p>
                  </a:txBody>
                  <a:tcPr marL="73152" marR="73152" marT="36576" marB="36576" anchor="ctr">
                    <a:solidFill>
                      <a:srgbClr val="143D29"/>
                    </a:solidFill>
                  </a:tcPr>
                </a:tc>
                <a:tc>
                  <a:txBody>
                    <a:bodyPr/>
                    <a:lstStyle/>
                    <a:p>
                      <a:pPr algn="r"/>
                      <a:r>
                        <a:rPr sz="1200" b="1">
                          <a:solidFill>
                            <a:srgbClr val="F5F4EC"/>
                          </a:solidFill>
                          <a:latin typeface="Public Sans"/>
                        </a:rPr>
                        <a:t>2028</a:t>
                      </a:r>
                    </a:p>
                  </a:txBody>
                  <a:tcPr marL="73152" marR="73152" marT="36576" marB="36576" anchor="ctr">
                    <a:solidFill>
                      <a:srgbClr val="143D29"/>
                    </a:solidFill>
                  </a:tcPr>
                </a:tc>
                <a:tc>
                  <a:txBody>
                    <a:bodyPr/>
                    <a:lstStyle/>
                    <a:p>
                      <a:pPr algn="r"/>
                      <a:r>
                        <a:rPr sz="1200" b="1">
                          <a:solidFill>
                            <a:srgbClr val="F5F4EC"/>
                          </a:solidFill>
                          <a:latin typeface="Public Sans"/>
                        </a:rPr>
                        <a:t>2029</a:t>
                      </a:r>
                    </a:p>
                  </a:txBody>
                  <a:tcPr marL="73152" marR="73152" marT="36576" marB="36576" anchor="ctr">
                    <a:solidFill>
                      <a:srgbClr val="143D29"/>
                    </a:solidFill>
                  </a:tcPr>
                </a:tc>
                <a:tc>
                  <a:txBody>
                    <a:bodyPr/>
                    <a:lstStyle/>
                    <a:p>
                      <a:pPr algn="r"/>
                      <a:r>
                        <a:rPr sz="1200" b="1">
                          <a:solidFill>
                            <a:srgbClr val="F5F4EC"/>
                          </a:solidFill>
                          <a:latin typeface="Public Sans"/>
                        </a:rPr>
                        <a:t>2030</a:t>
                      </a:r>
                    </a:p>
                  </a:txBody>
                  <a:tcPr marL="73152" marR="73152" marT="36576" marB="36576" anchor="ctr">
                    <a:solidFill>
                      <a:srgbClr val="143D29"/>
                    </a:solidFill>
                  </a:tcPr>
                </a:tc>
                <a:tc>
                  <a:txBody>
                    <a:bodyPr/>
                    <a:lstStyle/>
                    <a:p>
                      <a:pPr algn="r"/>
                      <a:r>
                        <a:rPr sz="1200" b="1">
                          <a:solidFill>
                            <a:srgbClr val="F5F4EC"/>
                          </a:solidFill>
                          <a:latin typeface="Public Sans"/>
                        </a:rPr>
                        <a:t>2027</a:t>
                      </a:r>
                    </a:p>
                  </a:txBody>
                  <a:tcPr marL="73152" marR="73152" marT="36576" marB="36576" anchor="ctr">
                    <a:solidFill>
                      <a:srgbClr val="143D29"/>
                    </a:solidFill>
                  </a:tcPr>
                </a:tc>
                <a:tc>
                  <a:txBody>
                    <a:bodyPr/>
                    <a:lstStyle/>
                    <a:p>
                      <a:pPr algn="r"/>
                      <a:r>
                        <a:rPr sz="1200" b="1">
                          <a:solidFill>
                            <a:srgbClr val="F5F4EC"/>
                          </a:solidFill>
                          <a:latin typeface="Public Sans"/>
                        </a:rPr>
                        <a:t>2028</a:t>
                      </a:r>
                    </a:p>
                  </a:txBody>
                  <a:tcPr marL="73152" marR="73152" marT="36576" marB="36576" anchor="ctr">
                    <a:solidFill>
                      <a:srgbClr val="143D29"/>
                    </a:solidFill>
                  </a:tcPr>
                </a:tc>
                <a:tc>
                  <a:txBody>
                    <a:bodyPr/>
                    <a:lstStyle/>
                    <a:p>
                      <a:pPr algn="r"/>
                      <a:r>
                        <a:rPr sz="1200" b="1">
                          <a:solidFill>
                            <a:srgbClr val="F5F4EC"/>
                          </a:solidFill>
                          <a:latin typeface="Public Sans"/>
                        </a:rPr>
                        <a:t>2029</a:t>
                      </a:r>
                    </a:p>
                  </a:txBody>
                  <a:tcPr marL="73152" marR="73152" marT="36576" marB="36576" anchor="ctr">
                    <a:solidFill>
                      <a:srgbClr val="143D29"/>
                    </a:solidFill>
                  </a:tcPr>
                </a:tc>
                <a:tc>
                  <a:txBody>
                    <a:bodyPr/>
                    <a:lstStyle/>
                    <a:p>
                      <a:pPr algn="r"/>
                      <a:r>
                        <a:rPr sz="1200" b="1">
                          <a:solidFill>
                            <a:srgbClr val="F5F4EC"/>
                          </a:solidFill>
                          <a:latin typeface="Public Sans"/>
                        </a:rPr>
                        <a:t>2030</a:t>
                      </a:r>
                    </a:p>
                  </a:txBody>
                  <a:tcPr marL="73152" marR="73152" marT="36576" marB="36576" anchor="ctr">
                    <a:solidFill>
                      <a:srgbClr val="143D29"/>
                    </a:solidFill>
                  </a:tcPr>
                </a:tc>
                <a:extLst>
                  <a:ext uri="{0D108BD9-81ED-4DB2-BD59-A6C34878D82A}">
                    <a16:rowId xmlns:a16="http://schemas.microsoft.com/office/drawing/2014/main" val="10001"/>
                  </a:ext>
                </a:extLst>
              </a:tr>
              <a:tr h="457200">
                <a:tc>
                  <a:txBody>
                    <a:bodyPr/>
                    <a:lstStyle/>
                    <a:p>
                      <a:pPr algn="l"/>
                      <a:r>
                        <a:rPr sz="1200">
                          <a:solidFill>
                            <a:srgbClr val="16281E"/>
                          </a:solidFill>
                          <a:latin typeface="Public Sans"/>
                        </a:rPr>
                        <a:t>Budget as is</a:t>
                      </a:r>
                    </a:p>
                  </a:txBody>
                  <a:tcPr marL="73152" marR="73152" marT="36576" marB="36576" anchor="ctr">
                    <a:solidFill>
                      <a:srgbClr val="FCFBF6"/>
                    </a:solidFill>
                  </a:tcPr>
                </a:tc>
                <a:tc>
                  <a:txBody>
                    <a:bodyPr/>
                    <a:lstStyle/>
                    <a:p>
                      <a:pPr algn="r"/>
                      <a:r>
                        <a:rPr sz="1200">
                          <a:solidFill>
                            <a:srgbClr val="16281E"/>
                          </a:solidFill>
                          <a:latin typeface="Public Sans"/>
                        </a:rPr>
                        <a:t>13.88</a:t>
                      </a:r>
                    </a:p>
                  </a:txBody>
                  <a:tcPr marL="73152" marR="73152" marT="36576" marB="36576" anchor="ctr">
                    <a:solidFill>
                      <a:srgbClr val="FCFBF6"/>
                    </a:solidFill>
                  </a:tcPr>
                </a:tc>
                <a:tc>
                  <a:txBody>
                    <a:bodyPr/>
                    <a:lstStyle/>
                    <a:p>
                      <a:pPr algn="r"/>
                      <a:r>
                        <a:rPr sz="1200">
                          <a:solidFill>
                            <a:srgbClr val="16281E"/>
                          </a:solidFill>
                          <a:latin typeface="Public Sans"/>
                        </a:rPr>
                        <a:t>16.79</a:t>
                      </a:r>
                    </a:p>
                  </a:txBody>
                  <a:tcPr marL="73152" marR="73152" marT="36576" marB="36576" anchor="ctr">
                    <a:solidFill>
                      <a:srgbClr val="FCFBF6"/>
                    </a:solidFill>
                  </a:tcPr>
                </a:tc>
                <a:tc>
                  <a:txBody>
                    <a:bodyPr/>
                    <a:lstStyle/>
                    <a:p>
                      <a:pPr algn="r"/>
                      <a:r>
                        <a:rPr sz="1200">
                          <a:solidFill>
                            <a:srgbClr val="A6322B"/>
                          </a:solidFill>
                          <a:latin typeface="Public Sans"/>
                        </a:rPr>
                        <a:t>(4.37)</a:t>
                      </a:r>
                    </a:p>
                  </a:txBody>
                  <a:tcPr marL="73152" marR="73152" marT="36576" marB="36576" anchor="ctr">
                    <a:solidFill>
                      <a:srgbClr val="FCFBF6"/>
                    </a:solidFill>
                  </a:tcPr>
                </a:tc>
                <a:tc>
                  <a:txBody>
                    <a:bodyPr/>
                    <a:lstStyle/>
                    <a:p>
                      <a:pPr algn="r"/>
                      <a:r>
                        <a:rPr sz="1200">
                          <a:solidFill>
                            <a:srgbClr val="A6322B"/>
                          </a:solidFill>
                          <a:latin typeface="Public Sans"/>
                        </a:rPr>
                        <a:t>(5.98)</a:t>
                      </a:r>
                    </a:p>
                  </a:txBody>
                  <a:tcPr marL="73152" marR="73152" marT="36576" marB="36576" anchor="ctr">
                    <a:solidFill>
                      <a:srgbClr val="FCFBF6"/>
                    </a:solidFill>
                  </a:tcPr>
                </a:tc>
                <a:tc>
                  <a:txBody>
                    <a:bodyPr/>
                    <a:lstStyle/>
                    <a:p>
                      <a:pPr algn="r"/>
                      <a:r>
                        <a:rPr sz="1200">
                          <a:solidFill>
                            <a:srgbClr val="A6322B"/>
                          </a:solidFill>
                          <a:latin typeface="Public Sans"/>
                        </a:rPr>
                        <a:t>(6.86)</a:t>
                      </a:r>
                    </a:p>
                  </a:txBody>
                  <a:tcPr marL="73152" marR="73152" marT="36576" marB="36576" anchor="ctr">
                    <a:solidFill>
                      <a:srgbClr val="FCFBF6"/>
                    </a:solidFill>
                  </a:tcPr>
                </a:tc>
                <a:tc>
                  <a:txBody>
                    <a:bodyPr/>
                    <a:lstStyle/>
                    <a:p>
                      <a:pPr algn="r"/>
                      <a:r>
                        <a:rPr sz="1200">
                          <a:solidFill>
                            <a:srgbClr val="A6322B"/>
                          </a:solidFill>
                          <a:latin typeface="Public Sans"/>
                        </a:rPr>
                        <a:t>(7.75)</a:t>
                      </a:r>
                    </a:p>
                  </a:txBody>
                  <a:tcPr marL="73152" marR="73152" marT="36576" marB="36576" anchor="ctr">
                    <a:solidFill>
                      <a:srgbClr val="FCFBF6"/>
                    </a:solidFill>
                  </a:tcPr>
                </a:tc>
                <a:tc>
                  <a:txBody>
                    <a:bodyPr/>
                    <a:lstStyle/>
                    <a:p>
                      <a:pPr algn="r"/>
                      <a:r>
                        <a:rPr sz="1200">
                          <a:solidFill>
                            <a:srgbClr val="A6322B"/>
                          </a:solidFill>
                          <a:latin typeface="Public Sans"/>
                        </a:rPr>
                        <a:t>(1.85)</a:t>
                      </a:r>
                    </a:p>
                  </a:txBody>
                  <a:tcPr marL="73152" marR="73152" marT="36576" marB="36576" anchor="ctr">
                    <a:solidFill>
                      <a:srgbClr val="FCFBF6"/>
                    </a:solidFill>
                  </a:tcPr>
                </a:tc>
                <a:tc>
                  <a:txBody>
                    <a:bodyPr/>
                    <a:lstStyle/>
                    <a:p>
                      <a:pPr algn="r"/>
                      <a:r>
                        <a:rPr sz="1200">
                          <a:solidFill>
                            <a:srgbClr val="A6322B"/>
                          </a:solidFill>
                          <a:latin typeface="Public Sans"/>
                        </a:rPr>
                        <a:t>(7.83)</a:t>
                      </a:r>
                    </a:p>
                  </a:txBody>
                  <a:tcPr marL="73152" marR="73152" marT="36576" marB="36576" anchor="ctr">
                    <a:solidFill>
                      <a:srgbClr val="FCFBF6"/>
                    </a:solidFill>
                  </a:tcPr>
                </a:tc>
                <a:tc>
                  <a:txBody>
                    <a:bodyPr/>
                    <a:lstStyle/>
                    <a:p>
                      <a:pPr algn="r"/>
                      <a:r>
                        <a:rPr sz="1200">
                          <a:solidFill>
                            <a:srgbClr val="A6322B"/>
                          </a:solidFill>
                          <a:latin typeface="Public Sans"/>
                        </a:rPr>
                        <a:t>(14.70)</a:t>
                      </a:r>
                    </a:p>
                  </a:txBody>
                  <a:tcPr marL="73152" marR="73152" marT="36576" marB="36576" anchor="ctr">
                    <a:solidFill>
                      <a:srgbClr val="FCFBF6"/>
                    </a:solidFill>
                  </a:tcPr>
                </a:tc>
                <a:tc>
                  <a:txBody>
                    <a:bodyPr/>
                    <a:lstStyle/>
                    <a:p>
                      <a:pPr algn="r"/>
                      <a:r>
                        <a:rPr sz="1200">
                          <a:solidFill>
                            <a:srgbClr val="A6322B"/>
                          </a:solidFill>
                          <a:latin typeface="Public Sans"/>
                        </a:rPr>
                        <a:t>(22.45)</a:t>
                      </a:r>
                    </a:p>
                  </a:txBody>
                  <a:tcPr marL="73152" marR="73152" marT="36576" marB="36576" anchor="ctr">
                    <a:solidFill>
                      <a:srgbClr val="FCFBF6"/>
                    </a:solidFill>
                  </a:tcPr>
                </a:tc>
                <a:extLst>
                  <a:ext uri="{0D108BD9-81ED-4DB2-BD59-A6C34878D82A}">
                    <a16:rowId xmlns:a16="http://schemas.microsoft.com/office/drawing/2014/main" val="10002"/>
                  </a:ext>
                </a:extLst>
              </a:tr>
              <a:tr h="457200">
                <a:tc>
                  <a:txBody>
                    <a:bodyPr/>
                    <a:lstStyle/>
                    <a:p>
                      <a:pPr algn="l"/>
                      <a:r>
                        <a:rPr sz="1200">
                          <a:solidFill>
                            <a:srgbClr val="16281E"/>
                          </a:solidFill>
                          <a:latin typeface="Public Sans"/>
                        </a:rPr>
                        <a:t>19 mills + one-time sewer transfer</a:t>
                      </a:r>
                    </a:p>
                  </a:txBody>
                  <a:tcPr marL="73152" marR="73152" marT="36576" marB="36576" anchor="ctr">
                    <a:solidFill>
                      <a:srgbClr val="F5F4EC"/>
                    </a:solidFill>
                  </a:tcPr>
                </a:tc>
                <a:tc>
                  <a:txBody>
                    <a:bodyPr/>
                    <a:lstStyle/>
                    <a:p>
                      <a:pPr algn="r"/>
                      <a:r>
                        <a:rPr sz="1200">
                          <a:solidFill>
                            <a:srgbClr val="16281E"/>
                          </a:solidFill>
                          <a:latin typeface="Public Sans"/>
                        </a:rPr>
                        <a:t>19.00</a:t>
                      </a:r>
                    </a:p>
                  </a:txBody>
                  <a:tcPr marL="73152" marR="73152" marT="36576" marB="36576" anchor="ctr">
                    <a:solidFill>
                      <a:srgbClr val="F5F4EC"/>
                    </a:solidFill>
                  </a:tcPr>
                </a:tc>
                <a:tc>
                  <a:txBody>
                    <a:bodyPr/>
                    <a:lstStyle/>
                    <a:p>
                      <a:pPr algn="r"/>
                      <a:r>
                        <a:rPr sz="1200">
                          <a:solidFill>
                            <a:srgbClr val="16281E"/>
                          </a:solidFill>
                          <a:latin typeface="Public Sans"/>
                        </a:rPr>
                        <a:t>22.47</a:t>
                      </a:r>
                    </a:p>
                  </a:txBody>
                  <a:tcPr marL="73152" marR="73152" marT="36576" marB="36576" anchor="ctr">
                    <a:solidFill>
                      <a:srgbClr val="F5F4EC"/>
                    </a:solidFill>
                  </a:tcPr>
                </a:tc>
                <a:tc>
                  <a:txBody>
                    <a:bodyPr/>
                    <a:lstStyle/>
                    <a:p>
                      <a:pPr algn="r"/>
                      <a:r>
                        <a:rPr sz="1200">
                          <a:solidFill>
                            <a:srgbClr val="16281E"/>
                          </a:solidFill>
                          <a:latin typeface="Public Sans"/>
                        </a:rPr>
                        <a:t>1.31</a:t>
                      </a:r>
                    </a:p>
                  </a:txBody>
                  <a:tcPr marL="73152" marR="73152" marT="36576" marB="36576" anchor="ctr">
                    <a:solidFill>
                      <a:srgbClr val="F5F4EC"/>
                    </a:solidFill>
                  </a:tcPr>
                </a:tc>
                <a:tc>
                  <a:txBody>
                    <a:bodyPr/>
                    <a:lstStyle/>
                    <a:p>
                      <a:pPr algn="r"/>
                      <a:r>
                        <a:rPr sz="1200">
                          <a:solidFill>
                            <a:srgbClr val="A6322B"/>
                          </a:solidFill>
                          <a:latin typeface="Public Sans"/>
                        </a:rPr>
                        <a:t>(3.15)</a:t>
                      </a:r>
                    </a:p>
                  </a:txBody>
                  <a:tcPr marL="73152" marR="73152" marT="36576" marB="36576" anchor="ctr">
                    <a:solidFill>
                      <a:srgbClr val="F5F4EC"/>
                    </a:solidFill>
                  </a:tcPr>
                </a:tc>
                <a:tc>
                  <a:txBody>
                    <a:bodyPr/>
                    <a:lstStyle/>
                    <a:p>
                      <a:pPr algn="r"/>
                      <a:r>
                        <a:rPr sz="1200">
                          <a:solidFill>
                            <a:srgbClr val="A6322B"/>
                          </a:solidFill>
                          <a:latin typeface="Public Sans"/>
                        </a:rPr>
                        <a:t>(3.96)</a:t>
                      </a:r>
                    </a:p>
                  </a:txBody>
                  <a:tcPr marL="73152" marR="73152" marT="36576" marB="36576" anchor="ctr">
                    <a:solidFill>
                      <a:srgbClr val="F5F4EC"/>
                    </a:solidFill>
                  </a:tcPr>
                </a:tc>
                <a:tc>
                  <a:txBody>
                    <a:bodyPr/>
                    <a:lstStyle/>
                    <a:p>
                      <a:pPr algn="r"/>
                      <a:r>
                        <a:rPr sz="1200">
                          <a:solidFill>
                            <a:srgbClr val="A6322B"/>
                          </a:solidFill>
                          <a:latin typeface="Public Sans"/>
                        </a:rPr>
                        <a:t>(4.78)</a:t>
                      </a:r>
                    </a:p>
                  </a:txBody>
                  <a:tcPr marL="73152" marR="73152" marT="36576" marB="36576" anchor="ctr">
                    <a:solidFill>
                      <a:srgbClr val="F5F4EC"/>
                    </a:solidFill>
                  </a:tcPr>
                </a:tc>
                <a:tc>
                  <a:txBody>
                    <a:bodyPr/>
                    <a:lstStyle/>
                    <a:p>
                      <a:pPr algn="r"/>
                      <a:r>
                        <a:rPr sz="1200">
                          <a:solidFill>
                            <a:srgbClr val="16281E"/>
                          </a:solidFill>
                          <a:latin typeface="Public Sans"/>
                        </a:rPr>
                        <a:t>3.84</a:t>
                      </a:r>
                    </a:p>
                  </a:txBody>
                  <a:tcPr marL="73152" marR="73152" marT="36576" marB="36576" anchor="ctr">
                    <a:solidFill>
                      <a:srgbClr val="F5F4EC"/>
                    </a:solidFill>
                  </a:tcPr>
                </a:tc>
                <a:tc>
                  <a:txBody>
                    <a:bodyPr/>
                    <a:lstStyle/>
                    <a:p>
                      <a:pPr algn="r"/>
                      <a:r>
                        <a:rPr sz="1200">
                          <a:solidFill>
                            <a:srgbClr val="16281E"/>
                          </a:solidFill>
                          <a:latin typeface="Public Sans"/>
                        </a:rPr>
                        <a:t>0.68</a:t>
                      </a:r>
                    </a:p>
                  </a:txBody>
                  <a:tcPr marL="73152" marR="73152" marT="36576" marB="36576" anchor="ctr">
                    <a:solidFill>
                      <a:srgbClr val="F5F4EC"/>
                    </a:solidFill>
                  </a:tcPr>
                </a:tc>
                <a:tc>
                  <a:txBody>
                    <a:bodyPr/>
                    <a:lstStyle/>
                    <a:p>
                      <a:pPr algn="r"/>
                      <a:r>
                        <a:rPr sz="1200">
                          <a:solidFill>
                            <a:srgbClr val="A6322B"/>
                          </a:solidFill>
                          <a:latin typeface="Public Sans"/>
                        </a:rPr>
                        <a:t>(3.28)</a:t>
                      </a:r>
                    </a:p>
                  </a:txBody>
                  <a:tcPr marL="73152" marR="73152" marT="36576" marB="36576" anchor="ctr">
                    <a:solidFill>
                      <a:srgbClr val="F5F4EC"/>
                    </a:solidFill>
                  </a:tcPr>
                </a:tc>
                <a:tc>
                  <a:txBody>
                    <a:bodyPr/>
                    <a:lstStyle/>
                    <a:p>
                      <a:pPr algn="r"/>
                      <a:r>
                        <a:rPr sz="1200">
                          <a:solidFill>
                            <a:srgbClr val="A6322B"/>
                          </a:solidFill>
                          <a:latin typeface="Public Sans"/>
                        </a:rPr>
                        <a:t>(8.07)</a:t>
                      </a:r>
                    </a:p>
                  </a:txBody>
                  <a:tcPr marL="73152" marR="73152" marT="36576" marB="36576" anchor="ctr">
                    <a:solidFill>
                      <a:srgbClr val="F5F4EC"/>
                    </a:solidFill>
                  </a:tcPr>
                </a:tc>
                <a:extLst>
                  <a:ext uri="{0D108BD9-81ED-4DB2-BD59-A6C34878D82A}">
                    <a16:rowId xmlns:a16="http://schemas.microsoft.com/office/drawing/2014/main" val="10003"/>
                  </a:ext>
                </a:extLst>
              </a:tr>
              <a:tr h="457200">
                <a:tc>
                  <a:txBody>
                    <a:bodyPr/>
                    <a:lstStyle/>
                    <a:p>
                      <a:pPr algn="l"/>
                      <a:r>
                        <a:rPr sz="1200">
                          <a:solidFill>
                            <a:srgbClr val="16281E"/>
                          </a:solidFill>
                          <a:latin typeface="Public Sans"/>
                        </a:rPr>
                        <a:t>First class township, 30 mills (from 2028)</a:t>
                      </a:r>
                    </a:p>
                  </a:txBody>
                  <a:tcPr marL="73152" marR="73152" marT="36576" marB="36576" anchor="ctr">
                    <a:solidFill>
                      <a:srgbClr val="FCFBF6"/>
                    </a:solidFill>
                  </a:tcPr>
                </a:tc>
                <a:tc>
                  <a:txBody>
                    <a:bodyPr/>
                    <a:lstStyle/>
                    <a:p>
                      <a:pPr algn="r"/>
                      <a:r>
                        <a:rPr sz="1200">
                          <a:solidFill>
                            <a:srgbClr val="16281E"/>
                          </a:solidFill>
                          <a:latin typeface="Public Sans"/>
                        </a:rPr>
                        <a:t>13.88</a:t>
                      </a:r>
                    </a:p>
                  </a:txBody>
                  <a:tcPr marL="73152" marR="73152" marT="36576" marB="36576" anchor="ctr">
                    <a:solidFill>
                      <a:srgbClr val="FCFBF6"/>
                    </a:solidFill>
                  </a:tcPr>
                </a:tc>
                <a:tc>
                  <a:txBody>
                    <a:bodyPr/>
                    <a:lstStyle/>
                    <a:p>
                      <a:pPr algn="r"/>
                      <a:r>
                        <a:rPr sz="1200">
                          <a:solidFill>
                            <a:srgbClr val="16281E"/>
                          </a:solidFill>
                          <a:latin typeface="Public Sans"/>
                        </a:rPr>
                        <a:t>16.79</a:t>
                      </a:r>
                    </a:p>
                  </a:txBody>
                  <a:tcPr marL="73152" marR="73152" marT="36576" marB="36576" anchor="ctr">
                    <a:solidFill>
                      <a:srgbClr val="FCFBF6"/>
                    </a:solidFill>
                  </a:tcPr>
                </a:tc>
                <a:tc>
                  <a:txBody>
                    <a:bodyPr/>
                    <a:lstStyle/>
                    <a:p>
                      <a:pPr algn="r"/>
                      <a:r>
                        <a:rPr sz="1200">
                          <a:solidFill>
                            <a:srgbClr val="A6322B"/>
                          </a:solidFill>
                          <a:latin typeface="Public Sans"/>
                        </a:rPr>
                        <a:t>(4.37)</a:t>
                      </a:r>
                    </a:p>
                  </a:txBody>
                  <a:tcPr marL="73152" marR="73152" marT="36576" marB="36576" anchor="ctr">
                    <a:solidFill>
                      <a:srgbClr val="FCFBF6"/>
                    </a:solidFill>
                  </a:tcPr>
                </a:tc>
                <a:tc>
                  <a:txBody>
                    <a:bodyPr/>
                    <a:lstStyle/>
                    <a:p>
                      <a:pPr algn="r"/>
                      <a:r>
                        <a:rPr sz="1200">
                          <a:solidFill>
                            <a:srgbClr val="16281E"/>
                          </a:solidFill>
                          <a:latin typeface="Public Sans"/>
                        </a:rPr>
                        <a:t>2.67</a:t>
                      </a:r>
                    </a:p>
                  </a:txBody>
                  <a:tcPr marL="73152" marR="73152" marT="36576" marB="36576" anchor="ctr">
                    <a:solidFill>
                      <a:srgbClr val="FCFBF6"/>
                    </a:solidFill>
                  </a:tcPr>
                </a:tc>
                <a:tc>
                  <a:txBody>
                    <a:bodyPr/>
                    <a:lstStyle/>
                    <a:p>
                      <a:pPr algn="r"/>
                      <a:r>
                        <a:rPr sz="1200">
                          <a:solidFill>
                            <a:srgbClr val="16281E"/>
                          </a:solidFill>
                          <a:latin typeface="Public Sans"/>
                        </a:rPr>
                        <a:t>1.93</a:t>
                      </a:r>
                    </a:p>
                  </a:txBody>
                  <a:tcPr marL="73152" marR="73152" marT="36576" marB="36576" anchor="ctr">
                    <a:solidFill>
                      <a:srgbClr val="FCFBF6"/>
                    </a:solidFill>
                  </a:tcPr>
                </a:tc>
                <a:tc>
                  <a:txBody>
                    <a:bodyPr/>
                    <a:lstStyle/>
                    <a:p>
                      <a:pPr algn="r"/>
                      <a:r>
                        <a:rPr sz="1200">
                          <a:solidFill>
                            <a:srgbClr val="16281E"/>
                          </a:solidFill>
                          <a:latin typeface="Public Sans"/>
                        </a:rPr>
                        <a:t>1.16</a:t>
                      </a:r>
                    </a:p>
                  </a:txBody>
                  <a:tcPr marL="73152" marR="73152" marT="36576" marB="36576" anchor="ctr">
                    <a:solidFill>
                      <a:srgbClr val="FCFBF6"/>
                    </a:solidFill>
                  </a:tcPr>
                </a:tc>
                <a:tc>
                  <a:txBody>
                    <a:bodyPr/>
                    <a:lstStyle/>
                    <a:p>
                      <a:pPr algn="r"/>
                      <a:r>
                        <a:rPr sz="1200">
                          <a:solidFill>
                            <a:srgbClr val="A6322B"/>
                          </a:solidFill>
                          <a:latin typeface="Public Sans"/>
                        </a:rPr>
                        <a:t>(1.85)</a:t>
                      </a:r>
                    </a:p>
                  </a:txBody>
                  <a:tcPr marL="73152" marR="73152" marT="36576" marB="36576" anchor="ctr">
                    <a:solidFill>
                      <a:srgbClr val="FCFBF6"/>
                    </a:solidFill>
                  </a:tcPr>
                </a:tc>
                <a:tc>
                  <a:txBody>
                    <a:bodyPr/>
                    <a:lstStyle/>
                    <a:p>
                      <a:pPr algn="r"/>
                      <a:r>
                        <a:rPr sz="1200">
                          <a:solidFill>
                            <a:srgbClr val="16281E"/>
                          </a:solidFill>
                          <a:latin typeface="Public Sans"/>
                        </a:rPr>
                        <a:t>0.82</a:t>
                      </a:r>
                    </a:p>
                  </a:txBody>
                  <a:tcPr marL="73152" marR="73152" marT="36576" marB="36576" anchor="ctr">
                    <a:solidFill>
                      <a:srgbClr val="FCFBF6"/>
                    </a:solidFill>
                  </a:tcPr>
                </a:tc>
                <a:tc>
                  <a:txBody>
                    <a:bodyPr/>
                    <a:lstStyle/>
                    <a:p>
                      <a:pPr algn="r"/>
                      <a:r>
                        <a:rPr sz="1200">
                          <a:solidFill>
                            <a:srgbClr val="16281E"/>
                          </a:solidFill>
                          <a:latin typeface="Public Sans"/>
                        </a:rPr>
                        <a:t>2.75</a:t>
                      </a:r>
                    </a:p>
                  </a:txBody>
                  <a:tcPr marL="73152" marR="73152" marT="36576" marB="36576" anchor="ctr">
                    <a:solidFill>
                      <a:srgbClr val="FCFBF6"/>
                    </a:solidFill>
                  </a:tcPr>
                </a:tc>
                <a:tc>
                  <a:txBody>
                    <a:bodyPr/>
                    <a:lstStyle/>
                    <a:p>
                      <a:pPr algn="r"/>
                      <a:r>
                        <a:rPr sz="1200">
                          <a:solidFill>
                            <a:srgbClr val="16281E"/>
                          </a:solidFill>
                          <a:latin typeface="Public Sans"/>
                        </a:rPr>
                        <a:t>3.91</a:t>
                      </a:r>
                    </a:p>
                  </a:txBody>
                  <a:tcPr marL="73152" marR="73152" marT="36576" marB="36576" anchor="ctr">
                    <a:solidFill>
                      <a:srgbClr val="FCFBF6"/>
                    </a:solidFill>
                  </a:tcPr>
                </a:tc>
                <a:extLst>
                  <a:ext uri="{0D108BD9-81ED-4DB2-BD59-A6C34878D82A}">
                    <a16:rowId xmlns:a16="http://schemas.microsoft.com/office/drawing/2014/main" val="10004"/>
                  </a:ext>
                </a:extLst>
              </a:tr>
              <a:tr h="457200">
                <a:tc>
                  <a:txBody>
                    <a:bodyPr/>
                    <a:lstStyle/>
                    <a:p>
                      <a:pPr algn="l"/>
                      <a:r>
                        <a:rPr sz="1200">
                          <a:solidFill>
                            <a:srgbClr val="16281E"/>
                          </a:solidFill>
                          <a:latin typeface="Public Sans"/>
                        </a:rPr>
                        <a:t>19 mills + sewer (2027), then first class, 30 mills</a:t>
                      </a:r>
                    </a:p>
                  </a:txBody>
                  <a:tcPr marL="73152" marR="73152" marT="36576" marB="36576" anchor="ctr">
                    <a:solidFill>
                      <a:srgbClr val="F5F4EC"/>
                    </a:solidFill>
                  </a:tcPr>
                </a:tc>
                <a:tc>
                  <a:txBody>
                    <a:bodyPr/>
                    <a:lstStyle/>
                    <a:p>
                      <a:pPr algn="r"/>
                      <a:r>
                        <a:rPr sz="1200">
                          <a:solidFill>
                            <a:srgbClr val="16281E"/>
                          </a:solidFill>
                          <a:latin typeface="Public Sans"/>
                        </a:rPr>
                        <a:t>19.00</a:t>
                      </a:r>
                    </a:p>
                  </a:txBody>
                  <a:tcPr marL="73152" marR="73152" marT="36576" marB="36576" anchor="ctr">
                    <a:solidFill>
                      <a:srgbClr val="F5F4EC"/>
                    </a:solidFill>
                  </a:tcPr>
                </a:tc>
                <a:tc>
                  <a:txBody>
                    <a:bodyPr/>
                    <a:lstStyle/>
                    <a:p>
                      <a:pPr algn="r"/>
                      <a:r>
                        <a:rPr sz="1200">
                          <a:solidFill>
                            <a:srgbClr val="16281E"/>
                          </a:solidFill>
                          <a:latin typeface="Public Sans"/>
                        </a:rPr>
                        <a:t>22.47</a:t>
                      </a:r>
                    </a:p>
                  </a:txBody>
                  <a:tcPr marL="73152" marR="73152" marT="36576" marB="36576" anchor="ctr">
                    <a:solidFill>
                      <a:srgbClr val="F5F4EC"/>
                    </a:solidFill>
                  </a:tcPr>
                </a:tc>
                <a:tc>
                  <a:txBody>
                    <a:bodyPr/>
                    <a:lstStyle/>
                    <a:p>
                      <a:pPr algn="r"/>
                      <a:r>
                        <a:rPr sz="1200">
                          <a:solidFill>
                            <a:srgbClr val="16281E"/>
                          </a:solidFill>
                          <a:latin typeface="Public Sans"/>
                        </a:rPr>
                        <a:t>1.31</a:t>
                      </a:r>
                    </a:p>
                  </a:txBody>
                  <a:tcPr marL="73152" marR="73152" marT="36576" marB="36576" anchor="ctr">
                    <a:solidFill>
                      <a:srgbClr val="F5F4EC"/>
                    </a:solidFill>
                  </a:tcPr>
                </a:tc>
                <a:tc>
                  <a:txBody>
                    <a:bodyPr/>
                    <a:lstStyle/>
                    <a:p>
                      <a:pPr algn="r"/>
                      <a:r>
                        <a:rPr sz="1200">
                          <a:solidFill>
                            <a:srgbClr val="16281E"/>
                          </a:solidFill>
                          <a:latin typeface="Public Sans"/>
                        </a:rPr>
                        <a:t>2.67</a:t>
                      </a:r>
                    </a:p>
                  </a:txBody>
                  <a:tcPr marL="73152" marR="73152" marT="36576" marB="36576" anchor="ctr">
                    <a:solidFill>
                      <a:srgbClr val="F5F4EC"/>
                    </a:solidFill>
                  </a:tcPr>
                </a:tc>
                <a:tc>
                  <a:txBody>
                    <a:bodyPr/>
                    <a:lstStyle/>
                    <a:p>
                      <a:pPr algn="r"/>
                      <a:r>
                        <a:rPr sz="1200">
                          <a:solidFill>
                            <a:srgbClr val="16281E"/>
                          </a:solidFill>
                          <a:latin typeface="Public Sans"/>
                        </a:rPr>
                        <a:t>1.93</a:t>
                      </a:r>
                    </a:p>
                  </a:txBody>
                  <a:tcPr marL="73152" marR="73152" marT="36576" marB="36576" anchor="ctr">
                    <a:solidFill>
                      <a:srgbClr val="F5F4EC"/>
                    </a:solidFill>
                  </a:tcPr>
                </a:tc>
                <a:tc>
                  <a:txBody>
                    <a:bodyPr/>
                    <a:lstStyle/>
                    <a:p>
                      <a:pPr algn="r"/>
                      <a:r>
                        <a:rPr sz="1200">
                          <a:solidFill>
                            <a:srgbClr val="16281E"/>
                          </a:solidFill>
                          <a:latin typeface="Public Sans"/>
                        </a:rPr>
                        <a:t>1.16</a:t>
                      </a:r>
                    </a:p>
                  </a:txBody>
                  <a:tcPr marL="73152" marR="73152" marT="36576" marB="36576" anchor="ctr">
                    <a:solidFill>
                      <a:srgbClr val="F5F4EC"/>
                    </a:solidFill>
                  </a:tcPr>
                </a:tc>
                <a:tc>
                  <a:txBody>
                    <a:bodyPr/>
                    <a:lstStyle/>
                    <a:p>
                      <a:pPr algn="r"/>
                      <a:r>
                        <a:rPr sz="1200">
                          <a:solidFill>
                            <a:srgbClr val="16281E"/>
                          </a:solidFill>
                          <a:latin typeface="Public Sans"/>
                        </a:rPr>
                        <a:t>3.84</a:t>
                      </a:r>
                    </a:p>
                  </a:txBody>
                  <a:tcPr marL="73152" marR="73152" marT="36576" marB="36576" anchor="ctr">
                    <a:solidFill>
                      <a:srgbClr val="F5F4EC"/>
                    </a:solidFill>
                  </a:tcPr>
                </a:tc>
                <a:tc>
                  <a:txBody>
                    <a:bodyPr/>
                    <a:lstStyle/>
                    <a:p>
                      <a:pPr algn="r"/>
                      <a:r>
                        <a:rPr sz="1200">
                          <a:solidFill>
                            <a:srgbClr val="16281E"/>
                          </a:solidFill>
                          <a:latin typeface="Public Sans"/>
                        </a:rPr>
                        <a:t>6.51</a:t>
                      </a:r>
                    </a:p>
                  </a:txBody>
                  <a:tcPr marL="73152" marR="73152" marT="36576" marB="36576" anchor="ctr">
                    <a:solidFill>
                      <a:srgbClr val="F5F4EC"/>
                    </a:solidFill>
                  </a:tcPr>
                </a:tc>
                <a:tc>
                  <a:txBody>
                    <a:bodyPr/>
                    <a:lstStyle/>
                    <a:p>
                      <a:pPr algn="r"/>
                      <a:r>
                        <a:rPr sz="1200">
                          <a:solidFill>
                            <a:srgbClr val="16281E"/>
                          </a:solidFill>
                          <a:latin typeface="Public Sans"/>
                        </a:rPr>
                        <a:t>8.44</a:t>
                      </a:r>
                    </a:p>
                  </a:txBody>
                  <a:tcPr marL="73152" marR="73152" marT="36576" marB="36576" anchor="ctr">
                    <a:solidFill>
                      <a:srgbClr val="F5F4EC"/>
                    </a:solidFill>
                  </a:tcPr>
                </a:tc>
                <a:tc>
                  <a:txBody>
                    <a:bodyPr/>
                    <a:lstStyle/>
                    <a:p>
                      <a:pPr algn="r"/>
                      <a:r>
                        <a:rPr sz="1200">
                          <a:solidFill>
                            <a:srgbClr val="16281E"/>
                          </a:solidFill>
                          <a:latin typeface="Public Sans"/>
                        </a:rPr>
                        <a:t>9.60</a:t>
                      </a:r>
                    </a:p>
                  </a:txBody>
                  <a:tcPr marL="73152" marR="73152" marT="36576" marB="36576" anchor="ctr">
                    <a:solidFill>
                      <a:srgbClr val="F5F4EC"/>
                    </a:solidFill>
                  </a:tcPr>
                </a:tc>
                <a:extLst>
                  <a:ext uri="{0D108BD9-81ED-4DB2-BD59-A6C34878D82A}">
                    <a16:rowId xmlns:a16="http://schemas.microsoft.com/office/drawing/2014/main" val="10005"/>
                  </a:ext>
                </a:extLst>
              </a:tr>
              <a:tr h="457200">
                <a:tc>
                  <a:txBody>
                    <a:bodyPr/>
                    <a:lstStyle/>
                    <a:p>
                      <a:pPr algn="l"/>
                      <a:r>
                        <a:rPr sz="1200">
                          <a:solidFill>
                            <a:srgbClr val="16281E"/>
                          </a:solidFill>
                          <a:latin typeface="Public Sans"/>
                        </a:rPr>
                        <a:t>EIT</a:t>
                      </a:r>
                    </a:p>
                  </a:txBody>
                  <a:tcPr marL="73152" marR="73152" marT="36576" marB="36576" anchor="ctr">
                    <a:solidFill>
                      <a:srgbClr val="FCFBF6"/>
                    </a:solidFill>
                  </a:tcPr>
                </a:tc>
                <a:tc>
                  <a:txBody>
                    <a:bodyPr/>
                    <a:lstStyle/>
                    <a:p>
                      <a:pPr algn="r"/>
                      <a:r>
                        <a:rPr sz="1200">
                          <a:solidFill>
                            <a:srgbClr val="16281E"/>
                          </a:solidFill>
                          <a:latin typeface="Public Sans"/>
                        </a:rPr>
                        <a:t>13.88 + EIT</a:t>
                      </a:r>
                    </a:p>
                  </a:txBody>
                  <a:tcPr marL="73152" marR="73152" marT="36576" marB="36576" anchor="ctr">
                    <a:solidFill>
                      <a:srgbClr val="FCFBF6"/>
                    </a:solidFill>
                  </a:tcPr>
                </a:tc>
                <a:tc>
                  <a:txBody>
                    <a:bodyPr/>
                    <a:lstStyle/>
                    <a:p>
                      <a:pPr algn="r"/>
                      <a:r>
                        <a:rPr sz="1200">
                          <a:solidFill>
                            <a:srgbClr val="16281E"/>
                          </a:solidFill>
                          <a:latin typeface="Public Sans"/>
                        </a:rPr>
                        <a:t>36.79</a:t>
                      </a:r>
                    </a:p>
                  </a:txBody>
                  <a:tcPr marL="73152" marR="73152" marT="36576" marB="36576" anchor="ctr">
                    <a:solidFill>
                      <a:srgbClr val="FCFBF6"/>
                    </a:solidFill>
                  </a:tcPr>
                </a:tc>
                <a:tc>
                  <a:txBody>
                    <a:bodyPr/>
                    <a:lstStyle/>
                    <a:p>
                      <a:pPr algn="r"/>
                      <a:r>
                        <a:rPr sz="1200">
                          <a:solidFill>
                            <a:srgbClr val="16281E"/>
                          </a:solidFill>
                          <a:latin typeface="Public Sans"/>
                        </a:rPr>
                        <a:t>15.63</a:t>
                      </a:r>
                    </a:p>
                  </a:txBody>
                  <a:tcPr marL="73152" marR="73152" marT="36576" marB="36576" anchor="ctr">
                    <a:solidFill>
                      <a:srgbClr val="FCFBF6"/>
                    </a:solidFill>
                  </a:tcPr>
                </a:tc>
                <a:tc>
                  <a:txBody>
                    <a:bodyPr/>
                    <a:lstStyle/>
                    <a:p>
                      <a:pPr algn="r"/>
                      <a:r>
                        <a:rPr sz="1200">
                          <a:solidFill>
                            <a:srgbClr val="16281E"/>
                          </a:solidFill>
                          <a:latin typeface="Public Sans"/>
                        </a:rPr>
                        <a:t>4.32</a:t>
                      </a:r>
                    </a:p>
                  </a:txBody>
                  <a:tcPr marL="73152" marR="73152" marT="36576" marB="36576" anchor="ctr">
                    <a:solidFill>
                      <a:srgbClr val="FCFBF6"/>
                    </a:solidFill>
                  </a:tcPr>
                </a:tc>
                <a:tc>
                  <a:txBody>
                    <a:bodyPr/>
                    <a:lstStyle/>
                    <a:p>
                      <a:pPr algn="r"/>
                      <a:r>
                        <a:rPr sz="1200">
                          <a:solidFill>
                            <a:srgbClr val="16281E"/>
                          </a:solidFill>
                          <a:latin typeface="Public Sans"/>
                        </a:rPr>
                        <a:t>3.75</a:t>
                      </a:r>
                    </a:p>
                  </a:txBody>
                  <a:tcPr marL="73152" marR="73152" marT="36576" marB="36576" anchor="ctr">
                    <a:solidFill>
                      <a:srgbClr val="FCFBF6"/>
                    </a:solidFill>
                  </a:tcPr>
                </a:tc>
                <a:tc>
                  <a:txBody>
                    <a:bodyPr/>
                    <a:lstStyle/>
                    <a:p>
                      <a:pPr algn="r"/>
                      <a:r>
                        <a:rPr sz="1200">
                          <a:solidFill>
                            <a:srgbClr val="16281E"/>
                          </a:solidFill>
                          <a:latin typeface="Public Sans"/>
                        </a:rPr>
                        <a:t>3.17</a:t>
                      </a:r>
                    </a:p>
                  </a:txBody>
                  <a:tcPr marL="73152" marR="73152" marT="36576" marB="36576" anchor="ctr">
                    <a:solidFill>
                      <a:srgbClr val="FCFBF6"/>
                    </a:solidFill>
                  </a:tcPr>
                </a:tc>
                <a:tc>
                  <a:txBody>
                    <a:bodyPr/>
                    <a:lstStyle/>
                    <a:p>
                      <a:pPr algn="r"/>
                      <a:r>
                        <a:rPr sz="1200">
                          <a:solidFill>
                            <a:srgbClr val="16281E"/>
                          </a:solidFill>
                          <a:latin typeface="Public Sans"/>
                        </a:rPr>
                        <a:t>18.15</a:t>
                      </a:r>
                    </a:p>
                  </a:txBody>
                  <a:tcPr marL="73152" marR="73152" marT="36576" marB="36576" anchor="ctr">
                    <a:solidFill>
                      <a:srgbClr val="FCFBF6"/>
                    </a:solidFill>
                  </a:tcPr>
                </a:tc>
                <a:tc>
                  <a:txBody>
                    <a:bodyPr/>
                    <a:lstStyle/>
                    <a:p>
                      <a:pPr algn="r"/>
                      <a:r>
                        <a:rPr sz="1200">
                          <a:solidFill>
                            <a:srgbClr val="16281E"/>
                          </a:solidFill>
                          <a:latin typeface="Public Sans"/>
                        </a:rPr>
                        <a:t>22.47</a:t>
                      </a:r>
                    </a:p>
                  </a:txBody>
                  <a:tcPr marL="73152" marR="73152" marT="36576" marB="36576" anchor="ctr">
                    <a:solidFill>
                      <a:srgbClr val="FCFBF6"/>
                    </a:solidFill>
                  </a:tcPr>
                </a:tc>
                <a:tc>
                  <a:txBody>
                    <a:bodyPr/>
                    <a:lstStyle/>
                    <a:p>
                      <a:pPr algn="r"/>
                      <a:r>
                        <a:rPr sz="1200">
                          <a:solidFill>
                            <a:srgbClr val="16281E"/>
                          </a:solidFill>
                          <a:latin typeface="Public Sans"/>
                        </a:rPr>
                        <a:t>26.21</a:t>
                      </a:r>
                    </a:p>
                  </a:txBody>
                  <a:tcPr marL="73152" marR="73152" marT="36576" marB="36576" anchor="ctr">
                    <a:solidFill>
                      <a:srgbClr val="FCFBF6"/>
                    </a:solidFill>
                  </a:tcPr>
                </a:tc>
                <a:tc>
                  <a:txBody>
                    <a:bodyPr/>
                    <a:lstStyle/>
                    <a:p>
                      <a:pPr algn="r"/>
                      <a:r>
                        <a:rPr sz="1200">
                          <a:solidFill>
                            <a:srgbClr val="16281E"/>
                          </a:solidFill>
                          <a:latin typeface="Public Sans"/>
                        </a:rPr>
                        <a:t>29.39</a:t>
                      </a:r>
                    </a:p>
                  </a:txBody>
                  <a:tcPr marL="73152" marR="73152" marT="36576" marB="36576" anchor="ctr">
                    <a:solidFill>
                      <a:srgbClr val="FCFBF6"/>
                    </a:solidFill>
                  </a:tcPr>
                </a:tc>
                <a:extLst>
                  <a:ext uri="{0D108BD9-81ED-4DB2-BD59-A6C34878D82A}">
                    <a16:rowId xmlns:a16="http://schemas.microsoft.com/office/drawing/2014/main" val="10006"/>
                  </a:ext>
                </a:extLst>
              </a:tr>
              <a:tr h="457200">
                <a:tc>
                  <a:txBody>
                    <a:bodyPr/>
                    <a:lstStyle/>
                    <a:p>
                      <a:pPr algn="l"/>
                      <a:r>
                        <a:rPr sz="1200">
                          <a:solidFill>
                            <a:srgbClr val="16281E"/>
                          </a:solidFill>
                          <a:latin typeface="Public Sans"/>
                        </a:rPr>
                        <a:t>EIT, 5-mill cut, no per capita</a:t>
                      </a:r>
                    </a:p>
                  </a:txBody>
                  <a:tcPr marL="73152" marR="73152" marT="36576" marB="36576" anchor="ctr">
                    <a:solidFill>
                      <a:srgbClr val="F5F4EC"/>
                    </a:solidFill>
                  </a:tcPr>
                </a:tc>
                <a:tc>
                  <a:txBody>
                    <a:bodyPr/>
                    <a:lstStyle/>
                    <a:p>
                      <a:pPr algn="r"/>
                      <a:r>
                        <a:rPr sz="1200">
                          <a:solidFill>
                            <a:srgbClr val="16281E"/>
                          </a:solidFill>
                          <a:latin typeface="Public Sans"/>
                        </a:rPr>
                        <a:t>8.88 + EIT</a:t>
                      </a:r>
                    </a:p>
                  </a:txBody>
                  <a:tcPr marL="73152" marR="73152" marT="36576" marB="36576" anchor="ctr">
                    <a:solidFill>
                      <a:srgbClr val="F5F4EC"/>
                    </a:solidFill>
                  </a:tcPr>
                </a:tc>
                <a:tc>
                  <a:txBody>
                    <a:bodyPr/>
                    <a:lstStyle/>
                    <a:p>
                      <a:pPr algn="r"/>
                      <a:r>
                        <a:rPr sz="1200">
                          <a:solidFill>
                            <a:srgbClr val="16281E"/>
                          </a:solidFill>
                          <a:latin typeface="Public Sans"/>
                        </a:rPr>
                        <a:t>33.87</a:t>
                      </a:r>
                    </a:p>
                  </a:txBody>
                  <a:tcPr marL="73152" marR="73152" marT="36576" marB="36576" anchor="ctr">
                    <a:solidFill>
                      <a:srgbClr val="F5F4EC"/>
                    </a:solidFill>
                  </a:tcPr>
                </a:tc>
                <a:tc>
                  <a:txBody>
                    <a:bodyPr/>
                    <a:lstStyle/>
                    <a:p>
                      <a:pPr algn="r"/>
                      <a:r>
                        <a:rPr sz="1200">
                          <a:solidFill>
                            <a:srgbClr val="16281E"/>
                          </a:solidFill>
                          <a:latin typeface="Public Sans"/>
                        </a:rPr>
                        <a:t>12.71</a:t>
                      </a:r>
                    </a:p>
                  </a:txBody>
                  <a:tcPr marL="73152" marR="73152" marT="36576" marB="36576" anchor="ctr">
                    <a:solidFill>
                      <a:srgbClr val="F5F4EC"/>
                    </a:solidFill>
                  </a:tcPr>
                </a:tc>
                <a:tc>
                  <a:txBody>
                    <a:bodyPr/>
                    <a:lstStyle/>
                    <a:p>
                      <a:pPr algn="r"/>
                      <a:r>
                        <a:rPr sz="1200">
                          <a:solidFill>
                            <a:srgbClr val="16281E"/>
                          </a:solidFill>
                          <a:latin typeface="Public Sans"/>
                        </a:rPr>
                        <a:t>1.41</a:t>
                      </a:r>
                    </a:p>
                  </a:txBody>
                  <a:tcPr marL="73152" marR="73152" marT="36576" marB="36576" anchor="ctr">
                    <a:solidFill>
                      <a:srgbClr val="F5F4EC"/>
                    </a:solidFill>
                  </a:tcPr>
                </a:tc>
                <a:tc>
                  <a:txBody>
                    <a:bodyPr/>
                    <a:lstStyle/>
                    <a:p>
                      <a:pPr algn="r"/>
                      <a:r>
                        <a:rPr sz="1200">
                          <a:solidFill>
                            <a:srgbClr val="16281E"/>
                          </a:solidFill>
                          <a:latin typeface="Public Sans"/>
                        </a:rPr>
                        <a:t>0.86</a:t>
                      </a:r>
                    </a:p>
                  </a:txBody>
                  <a:tcPr marL="73152" marR="73152" marT="36576" marB="36576" anchor="ctr">
                    <a:solidFill>
                      <a:srgbClr val="F5F4EC"/>
                    </a:solidFill>
                  </a:tcPr>
                </a:tc>
                <a:tc>
                  <a:txBody>
                    <a:bodyPr/>
                    <a:lstStyle/>
                    <a:p>
                      <a:pPr algn="r"/>
                      <a:r>
                        <a:rPr sz="1200">
                          <a:solidFill>
                            <a:srgbClr val="16281E"/>
                          </a:solidFill>
                          <a:latin typeface="Public Sans"/>
                        </a:rPr>
                        <a:t>0.30</a:t>
                      </a:r>
                    </a:p>
                  </a:txBody>
                  <a:tcPr marL="73152" marR="73152" marT="36576" marB="36576" anchor="ctr">
                    <a:solidFill>
                      <a:srgbClr val="F5F4EC"/>
                    </a:solidFill>
                  </a:tcPr>
                </a:tc>
                <a:tc>
                  <a:txBody>
                    <a:bodyPr/>
                    <a:lstStyle/>
                    <a:p>
                      <a:pPr algn="r"/>
                      <a:r>
                        <a:rPr sz="1200">
                          <a:solidFill>
                            <a:srgbClr val="16281E"/>
                          </a:solidFill>
                          <a:latin typeface="Public Sans"/>
                        </a:rPr>
                        <a:t>15.24</a:t>
                      </a:r>
                    </a:p>
                  </a:txBody>
                  <a:tcPr marL="73152" marR="73152" marT="36576" marB="36576" anchor="ctr">
                    <a:solidFill>
                      <a:srgbClr val="F5F4EC"/>
                    </a:solidFill>
                  </a:tcPr>
                </a:tc>
                <a:tc>
                  <a:txBody>
                    <a:bodyPr/>
                    <a:lstStyle/>
                    <a:p>
                      <a:pPr algn="r"/>
                      <a:r>
                        <a:rPr sz="1200">
                          <a:solidFill>
                            <a:srgbClr val="16281E"/>
                          </a:solidFill>
                          <a:latin typeface="Public Sans"/>
                        </a:rPr>
                        <a:t>16.65</a:t>
                      </a:r>
                    </a:p>
                  </a:txBody>
                  <a:tcPr marL="73152" marR="73152" marT="36576" marB="36576" anchor="ctr">
                    <a:solidFill>
                      <a:srgbClr val="F5F4EC"/>
                    </a:solidFill>
                  </a:tcPr>
                </a:tc>
                <a:tc>
                  <a:txBody>
                    <a:bodyPr/>
                    <a:lstStyle/>
                    <a:p>
                      <a:pPr algn="r"/>
                      <a:r>
                        <a:rPr sz="1200">
                          <a:solidFill>
                            <a:srgbClr val="16281E"/>
                          </a:solidFill>
                          <a:latin typeface="Public Sans"/>
                        </a:rPr>
                        <a:t>17.50</a:t>
                      </a:r>
                    </a:p>
                  </a:txBody>
                  <a:tcPr marL="73152" marR="73152" marT="36576" marB="36576" anchor="ctr">
                    <a:solidFill>
                      <a:srgbClr val="F5F4EC"/>
                    </a:solidFill>
                  </a:tcPr>
                </a:tc>
                <a:tc>
                  <a:txBody>
                    <a:bodyPr/>
                    <a:lstStyle/>
                    <a:p>
                      <a:pPr algn="r"/>
                      <a:r>
                        <a:rPr sz="1200">
                          <a:solidFill>
                            <a:srgbClr val="16281E"/>
                          </a:solidFill>
                          <a:latin typeface="Public Sans"/>
                        </a:rPr>
                        <a:t>17.80</a:t>
                      </a:r>
                    </a:p>
                  </a:txBody>
                  <a:tcPr marL="73152" marR="73152" marT="36576" marB="36576" anchor="ctr">
                    <a:solidFill>
                      <a:srgbClr val="F5F4EC"/>
                    </a:solidFill>
                  </a:tcPr>
                </a:tc>
                <a:extLst>
                  <a:ext uri="{0D108BD9-81ED-4DB2-BD59-A6C34878D82A}">
                    <a16:rowId xmlns:a16="http://schemas.microsoft.com/office/drawing/2014/main" val="10007"/>
                  </a:ext>
                </a:extLst>
              </a:tr>
            </a:tbl>
          </a:graphicData>
        </a:graphic>
      </p:graphicFrame>
      <p:sp>
        <p:nvSpPr>
          <p:cNvPr id="9" name="Five scenario note"/>
          <p:cNvSpPr txBox="1"/>
          <p:nvPr/>
        </p:nvSpPr>
        <p:spPr>
          <a:xfrm>
            <a:off x="822960" y="5486400"/>
            <a:ext cx="10515600" cy="457200"/>
          </a:xfrm>
          <a:prstGeom prst="rect">
            <a:avLst/>
          </a:prstGeom>
          <a:noFill/>
        </p:spPr>
        <p:txBody>
          <a:bodyPr wrap="square" lIns="0" tIns="0" rIns="0" bIns="0" anchor="t">
            <a:noAutofit/>
          </a:bodyPr>
          <a:lstStyle/>
          <a:p>
            <a:pPr algn="l"/>
            <a:r>
              <a:rPr sz="1200" b="1">
                <a:solidFill>
                  <a:srgbClr val="16281E"/>
                </a:solidFill>
                <a:latin typeface="Public Sans"/>
              </a:rPr>
              <a:t>Expenditures are the same in all six: $21.16M (2027), $22.30M (2028), $23.27M (2029), $24.26M (2030). </a:t>
            </a:r>
            <a:r>
              <a:rPr sz="1200" b="0">
                <a:solidFill>
                  <a:srgbClr val="55645A"/>
                </a:solidFill>
                <a:latin typeface="Public Sans"/>
              </a:rPr>
              <a:t>EIT is budgeted at 1% in 2027 and 0.5% from 2028, in case Pennsbury SD levies the other 0.5%; if it does not, EIT revenue would be $10.3M–$10.9M a year higher.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Kicker"/>
          <p:cNvSpPr txBox="1"/>
          <p:nvPr/>
        </p:nvSpPr>
        <p:spPr>
          <a:xfrm>
            <a:off x="812800" y="812800"/>
            <a:ext cx="10883392" cy="238720"/>
          </a:xfrm>
          <a:prstGeom prst="rect">
            <a:avLst/>
          </a:prstGeom>
          <a:noFill/>
        </p:spPr>
        <p:txBody>
          <a:bodyPr wrap="square" lIns="0" tIns="0" rIns="0" bIns="0" anchor="t">
            <a:noAutofit/>
          </a:bodyPr>
          <a:lstStyle/>
          <a:p>
            <a:pPr marL="0" indent="0" algn="l">
              <a:buNone/>
            </a:pPr>
            <a:r>
              <a:rPr lang="en-US" sz="1200" b="1" dirty="0">
                <a:solidFill>
                  <a:srgbClr val="256B41"/>
                </a:solidFill>
                <a:latin typeface="Public Sans"/>
              </a:rPr>
              <a:t>GENERAL FUND · RESIDENTIAL TAX IMPACT</a:t>
            </a:r>
          </a:p>
        </p:txBody>
      </p:sp>
      <p:sp>
        <p:nvSpPr>
          <p:cNvPr id="3" name="Title"/>
          <p:cNvSpPr txBox="1"/>
          <p:nvPr/>
        </p:nvSpPr>
        <p:spPr>
          <a:xfrm>
            <a:off x="812800" y="1102320"/>
            <a:ext cx="10883392" cy="843161"/>
          </a:xfrm>
          <a:prstGeom prst="rect">
            <a:avLst/>
          </a:prstGeom>
          <a:noFill/>
        </p:spPr>
        <p:txBody>
          <a:bodyPr wrap="square" lIns="0" tIns="0" rIns="0" bIns="0" anchor="t">
            <a:noAutofit/>
          </a:bodyPr>
          <a:lstStyle/>
          <a:p>
            <a:pPr marL="0" indent="0" algn="l">
              <a:buNone/>
            </a:pPr>
            <a:r>
              <a:rPr lang="en-US" sz="2800" b="1" dirty="0">
                <a:solidFill>
                  <a:srgbClr val="16281E"/>
                </a:solidFill>
                <a:latin typeface="Libre Baskerville"/>
              </a:rPr>
              <a:t>Annual cost for an average household under each scenario</a:t>
            </a:r>
          </a:p>
        </p:txBody>
      </p:sp>
      <p:sp>
        <p:nvSpPr>
          <p:cNvPr id="4" name="Source"/>
          <p:cNvSpPr txBox="1"/>
          <p:nvPr/>
        </p:nvSpPr>
        <p:spPr>
          <a:xfrm>
            <a:off x="812800" y="6238280"/>
            <a:ext cx="9144000" cy="238720"/>
          </a:xfrm>
          <a:prstGeom prst="rect">
            <a:avLst/>
          </a:prstGeom>
          <a:noFill/>
        </p:spPr>
        <p:txBody>
          <a:bodyPr wrap="square" lIns="0" tIns="0" rIns="0" bIns="0" anchor="t">
            <a:noAutofit/>
          </a:bodyPr>
          <a:lstStyle/>
          <a:p>
            <a:pPr marL="0" indent="0" algn="l">
              <a:buNone/>
            </a:pPr>
            <a:r>
              <a:rPr lang="en-US" sz="1200" b="0" dirty="0">
                <a:solidFill>
                  <a:srgbClr val="55645A"/>
                </a:solidFill>
                <a:latin typeface="Public Sans"/>
              </a:rPr>
              <a:t>Lower Makefield Township · Sources: Tax Impacts workbook; Census ACS 2024 5-year; 2027 draft budget (10-02-2026)</a:t>
            </a:r>
          </a:p>
        </p:txBody>
      </p:sp>
      <p:sp>
        <p:nvSpPr>
          <p:cNvPr id="5" name="Slide number"/>
          <p:cNvSpPr txBox="1"/>
          <p:nvPr/>
        </p:nvSpPr>
        <p:spPr>
          <a:xfrm>
            <a:off x="10058400" y="6238280"/>
            <a:ext cx="1320800" cy="238720"/>
          </a:xfrm>
          <a:prstGeom prst="rect">
            <a:avLst/>
          </a:prstGeom>
          <a:noFill/>
        </p:spPr>
        <p:txBody>
          <a:bodyPr wrap="square" lIns="0" tIns="0" rIns="0" bIns="0" anchor="t">
            <a:noAutofit/>
          </a:bodyPr>
          <a:lstStyle/>
          <a:p>
            <a:pPr marL="0" indent="0" algn="r">
              <a:buNone/>
            </a:pPr>
            <a:r>
              <a:rPr lang="en-US" sz="1200" b="0" dirty="0">
                <a:solidFill>
                  <a:srgbClr val="55645A"/>
                </a:solidFill>
                <a:latin typeface="Public Sans"/>
              </a:rPr>
              <a:t>26</a:t>
            </a:r>
          </a:p>
        </p:txBody>
      </p:sp>
      <p:graphicFrame>
        <p:nvGraphicFramePr>
          <p:cNvPr id="6" name="Residential tax impact table"/>
          <p:cNvGraphicFramePr>
            <a:graphicFrameLocks noGrp="1"/>
          </p:cNvGraphicFramePr>
          <p:nvPr>
            <p:extLst>
              <p:ext uri="{D42A27DB-BD31-4B8C-83A1-F6EECF244321}">
                <p14:modId xmlns:p14="http://schemas.microsoft.com/office/powerpoint/2010/main" val="3289338357"/>
              </p:ext>
            </p:extLst>
          </p:nvPr>
        </p:nvGraphicFramePr>
        <p:xfrm>
          <a:off x="812800" y="2036920"/>
          <a:ext cx="10571480" cy="2559347"/>
        </p:xfrm>
        <a:graphic>
          <a:graphicData uri="http://schemas.openxmlformats.org/drawingml/2006/table">
            <a:tbl>
              <a:tblPr>
                <a:tableStyleId>{5C22544A-7EE6-4342-B048-85BDC9FD1C3A}</a:tableStyleId>
              </a:tblPr>
              <a:tblGrid>
                <a:gridCol w="2837367">
                  <a:extLst>
                    <a:ext uri="{9D8B030D-6E8A-4147-A177-3AD203B41FA5}">
                      <a16:colId xmlns:a16="http://schemas.microsoft.com/office/drawing/2014/main" val="20000"/>
                    </a:ext>
                  </a:extLst>
                </a:gridCol>
                <a:gridCol w="1189864">
                  <a:extLst>
                    <a:ext uri="{9D8B030D-6E8A-4147-A177-3AD203B41FA5}">
                      <a16:colId xmlns:a16="http://schemas.microsoft.com/office/drawing/2014/main" val="20001"/>
                    </a:ext>
                  </a:extLst>
                </a:gridCol>
                <a:gridCol w="1372919">
                  <a:extLst>
                    <a:ext uri="{9D8B030D-6E8A-4147-A177-3AD203B41FA5}">
                      <a16:colId xmlns:a16="http://schemas.microsoft.com/office/drawing/2014/main" val="20002"/>
                    </a:ext>
                  </a:extLst>
                </a:gridCol>
                <a:gridCol w="1006808">
                  <a:extLst>
                    <a:ext uri="{9D8B030D-6E8A-4147-A177-3AD203B41FA5}">
                      <a16:colId xmlns:a16="http://schemas.microsoft.com/office/drawing/2014/main" val="20003"/>
                    </a:ext>
                  </a:extLst>
                </a:gridCol>
                <a:gridCol w="1006808">
                  <a:extLst>
                    <a:ext uri="{9D8B030D-6E8A-4147-A177-3AD203B41FA5}">
                      <a16:colId xmlns:a16="http://schemas.microsoft.com/office/drawing/2014/main" val="20004"/>
                    </a:ext>
                  </a:extLst>
                </a:gridCol>
                <a:gridCol w="1327155">
                  <a:extLst>
                    <a:ext uri="{9D8B030D-6E8A-4147-A177-3AD203B41FA5}">
                      <a16:colId xmlns:a16="http://schemas.microsoft.com/office/drawing/2014/main" val="20005"/>
                    </a:ext>
                  </a:extLst>
                </a:gridCol>
                <a:gridCol w="1830559">
                  <a:extLst>
                    <a:ext uri="{9D8B030D-6E8A-4147-A177-3AD203B41FA5}">
                      <a16:colId xmlns:a16="http://schemas.microsoft.com/office/drawing/2014/main" val="20006"/>
                    </a:ext>
                  </a:extLst>
                </a:gridCol>
              </a:tblGrid>
              <a:tr h="388605">
                <a:tc>
                  <a:txBody>
                    <a:bodyPr/>
                    <a:lstStyle/>
                    <a:p>
                      <a:pPr algn="l"/>
                      <a:r>
                        <a:rPr lang="en-US" sz="1200" b="1">
                          <a:solidFill>
                            <a:srgbClr val="F5F4EC"/>
                          </a:solidFill>
                          <a:latin typeface="Public Sans"/>
                        </a:rPr>
                        <a:t>Annual, per household</a:t>
                      </a:r>
                    </a:p>
                  </a:txBody>
                  <a:tcPr marL="73152" marR="73152" marT="36576" marB="36576" anchor="ctr">
                    <a:solidFill>
                      <a:srgbClr val="143D29"/>
                    </a:solidFill>
                  </a:tcPr>
                </a:tc>
                <a:tc>
                  <a:txBody>
                    <a:bodyPr/>
                    <a:lstStyle/>
                    <a:p>
                      <a:pPr algn="r"/>
                      <a:r>
                        <a:rPr lang="en-US" sz="1200" b="1">
                          <a:solidFill>
                            <a:srgbClr val="F5F4EC"/>
                          </a:solidFill>
                          <a:latin typeface="Public Sans"/>
                        </a:rPr>
                        <a:t>GF millage</a:t>
                      </a:r>
                    </a:p>
                  </a:txBody>
                  <a:tcPr marL="73152" marR="73152" marT="36576" marB="36576" anchor="ctr">
                    <a:solidFill>
                      <a:srgbClr val="143D29"/>
                    </a:solidFill>
                  </a:tcPr>
                </a:tc>
                <a:tc>
                  <a:txBody>
                    <a:bodyPr/>
                    <a:lstStyle/>
                    <a:p>
                      <a:pPr algn="r"/>
                      <a:r>
                        <a:rPr lang="en-US" sz="1200" b="1">
                          <a:solidFill>
                            <a:srgbClr val="F5F4EC"/>
                          </a:solidFill>
                          <a:latin typeface="Public Sans"/>
                        </a:rPr>
                        <a:t>Real estate tax</a:t>
                      </a:r>
                    </a:p>
                  </a:txBody>
                  <a:tcPr marL="73152" marR="73152" marT="36576" marB="36576" anchor="ctr">
                    <a:solidFill>
                      <a:srgbClr val="143D29"/>
                    </a:solidFill>
                  </a:tcPr>
                </a:tc>
                <a:tc>
                  <a:txBody>
                    <a:bodyPr/>
                    <a:lstStyle/>
                    <a:p>
                      <a:pPr algn="r"/>
                      <a:r>
                        <a:rPr lang="en-US" sz="1200" b="1">
                          <a:solidFill>
                            <a:srgbClr val="F5F4EC"/>
                          </a:solidFill>
                          <a:latin typeface="Public Sans"/>
                        </a:rPr>
                        <a:t>EIT at 1%</a:t>
                      </a:r>
                    </a:p>
                  </a:txBody>
                  <a:tcPr marL="73152" marR="73152" marT="36576" marB="36576" anchor="ctr">
                    <a:solidFill>
                      <a:srgbClr val="143D29"/>
                    </a:solidFill>
                  </a:tcPr>
                </a:tc>
                <a:tc>
                  <a:txBody>
                    <a:bodyPr/>
                    <a:lstStyle/>
                    <a:p>
                      <a:pPr algn="r"/>
                      <a:r>
                        <a:rPr lang="en-US" sz="1200" b="1">
                          <a:solidFill>
                            <a:srgbClr val="F5F4EC"/>
                          </a:solidFill>
                          <a:latin typeface="Public Sans"/>
                        </a:rPr>
                        <a:t>Per capita</a:t>
                      </a:r>
                    </a:p>
                  </a:txBody>
                  <a:tcPr marL="73152" marR="73152" marT="36576" marB="36576" anchor="ctr">
                    <a:solidFill>
                      <a:srgbClr val="143D29"/>
                    </a:solidFill>
                  </a:tcPr>
                </a:tc>
                <a:tc>
                  <a:txBody>
                    <a:bodyPr/>
                    <a:lstStyle/>
                    <a:p>
                      <a:pPr algn="r"/>
                      <a:r>
                        <a:rPr lang="en-US" sz="1200" b="1">
                          <a:solidFill>
                            <a:srgbClr val="F5F4EC"/>
                          </a:solidFill>
                          <a:latin typeface="Public Sans"/>
                        </a:rPr>
                        <a:t>Total</a:t>
                      </a:r>
                    </a:p>
                  </a:txBody>
                  <a:tcPr marL="73152" marR="73152" marT="36576" marB="36576" anchor="ctr">
                    <a:solidFill>
                      <a:srgbClr val="143D29"/>
                    </a:solidFill>
                  </a:tcPr>
                </a:tc>
                <a:tc>
                  <a:txBody>
                    <a:bodyPr/>
                    <a:lstStyle/>
                    <a:p>
                      <a:pPr algn="r"/>
                      <a:r>
                        <a:rPr lang="en-US" sz="1200" b="1">
                          <a:solidFill>
                            <a:srgbClr val="F5F4EC"/>
                          </a:solidFill>
                          <a:latin typeface="Public Sans"/>
                        </a:rPr>
                        <a:t>Change from today</a:t>
                      </a:r>
                    </a:p>
                  </a:txBody>
                  <a:tcPr marL="73152" marR="73152" marT="36576" marB="36576" anchor="ctr">
                    <a:solidFill>
                      <a:srgbClr val="143D29"/>
                    </a:solidFill>
                  </a:tcPr>
                </a:tc>
                <a:extLst>
                  <a:ext uri="{0D108BD9-81ED-4DB2-BD59-A6C34878D82A}">
                    <a16:rowId xmlns:a16="http://schemas.microsoft.com/office/drawing/2014/main" val="10000"/>
                  </a:ext>
                </a:extLst>
              </a:tr>
              <a:tr h="346366">
                <a:tc>
                  <a:txBody>
                    <a:bodyPr/>
                    <a:lstStyle/>
                    <a:p>
                      <a:pPr algn="l"/>
                      <a:r>
                        <a:rPr lang="en-US" sz="1200" b="0">
                          <a:solidFill>
                            <a:srgbClr val="16281E"/>
                          </a:solidFill>
                          <a:latin typeface="Public Sans"/>
                        </a:rPr>
                        <a:t>Budget as is (today)</a:t>
                      </a:r>
                    </a:p>
                  </a:txBody>
                  <a:tcPr marL="73152" marR="73152" marT="36576" marB="36576" anchor="ctr">
                    <a:solidFill>
                      <a:srgbClr val="FCFBF6"/>
                    </a:solidFill>
                  </a:tcPr>
                </a:tc>
                <a:tc>
                  <a:txBody>
                    <a:bodyPr/>
                    <a:lstStyle/>
                    <a:p>
                      <a:pPr algn="r"/>
                      <a:r>
                        <a:rPr lang="en-US" sz="1200" b="0">
                          <a:solidFill>
                            <a:srgbClr val="16281E"/>
                          </a:solidFill>
                          <a:latin typeface="Public Sans"/>
                        </a:rPr>
                        <a:t>13.88</a:t>
                      </a:r>
                    </a:p>
                  </a:txBody>
                  <a:tcPr marL="73152" marR="73152" marT="36576" marB="36576" anchor="ctr">
                    <a:solidFill>
                      <a:srgbClr val="FCFBF6"/>
                    </a:solidFill>
                  </a:tcPr>
                </a:tc>
                <a:tc>
                  <a:txBody>
                    <a:bodyPr/>
                    <a:lstStyle/>
                    <a:p>
                      <a:pPr algn="r"/>
                      <a:r>
                        <a:rPr lang="en-US" sz="1200" b="0">
                          <a:solidFill>
                            <a:srgbClr val="16281E"/>
                          </a:solidFill>
                          <a:latin typeface="Public Sans"/>
                        </a:rPr>
                        <a:t>$605</a:t>
                      </a:r>
                    </a:p>
                  </a:txBody>
                  <a:tcPr marL="73152" marR="73152" marT="36576" marB="36576" anchor="ctr">
                    <a:solidFill>
                      <a:srgbClr val="FCFBF6"/>
                    </a:solidFill>
                  </a:tcPr>
                </a:tc>
                <a:tc>
                  <a:txBody>
                    <a:bodyPr/>
                    <a:lstStyle/>
                    <a:p>
                      <a:pPr algn="r"/>
                      <a:r>
                        <a:rPr lang="en-US" sz="1200" b="0">
                          <a:solidFill>
                            <a:srgbClr val="16281E"/>
                          </a:solidFill>
                          <a:latin typeface="Public Sans"/>
                        </a:rPr>
                        <a:t>—</a:t>
                      </a:r>
                    </a:p>
                  </a:txBody>
                  <a:tcPr marL="73152" marR="73152" marT="36576" marB="36576" anchor="ctr">
                    <a:solidFill>
                      <a:srgbClr val="FCFBF6"/>
                    </a:solidFill>
                  </a:tcPr>
                </a:tc>
                <a:tc>
                  <a:txBody>
                    <a:bodyPr/>
                    <a:lstStyle/>
                    <a:p>
                      <a:pPr algn="r"/>
                      <a:r>
                        <a:rPr lang="en-US" sz="1200" b="0">
                          <a:solidFill>
                            <a:srgbClr val="16281E"/>
                          </a:solidFill>
                          <a:latin typeface="Public Sans"/>
                        </a:rPr>
                        <a:t>—</a:t>
                      </a:r>
                    </a:p>
                  </a:txBody>
                  <a:tcPr marL="73152" marR="73152" marT="36576" marB="36576" anchor="ctr">
                    <a:solidFill>
                      <a:srgbClr val="FCFBF6"/>
                    </a:solidFill>
                  </a:tcPr>
                </a:tc>
                <a:tc>
                  <a:txBody>
                    <a:bodyPr/>
                    <a:lstStyle/>
                    <a:p>
                      <a:pPr algn="r"/>
                      <a:r>
                        <a:rPr lang="en-US" sz="1200" b="0">
                          <a:solidFill>
                            <a:srgbClr val="16281E"/>
                          </a:solidFill>
                          <a:latin typeface="Public Sans"/>
                        </a:rPr>
                        <a:t>$605</a:t>
                      </a:r>
                    </a:p>
                  </a:txBody>
                  <a:tcPr marL="73152" marR="73152" marT="36576" marB="36576" anchor="ctr">
                    <a:solidFill>
                      <a:srgbClr val="FCFBF6"/>
                    </a:solidFill>
                  </a:tcPr>
                </a:tc>
                <a:tc>
                  <a:txBody>
                    <a:bodyPr/>
                    <a:lstStyle/>
                    <a:p>
                      <a:pPr algn="r"/>
                      <a:r>
                        <a:rPr lang="en-US" sz="1200" b="0">
                          <a:solidFill>
                            <a:srgbClr val="16281E"/>
                          </a:solidFill>
                          <a:latin typeface="Public Sans"/>
                        </a:rPr>
                        <a:t>No change</a:t>
                      </a:r>
                    </a:p>
                  </a:txBody>
                  <a:tcPr marL="73152" marR="73152" marT="36576" marB="36576" anchor="ctr">
                    <a:solidFill>
                      <a:srgbClr val="FCFBF6"/>
                    </a:solidFill>
                  </a:tcPr>
                </a:tc>
                <a:extLst>
                  <a:ext uri="{0D108BD9-81ED-4DB2-BD59-A6C34878D82A}">
                    <a16:rowId xmlns:a16="http://schemas.microsoft.com/office/drawing/2014/main" val="10001"/>
                  </a:ext>
                </a:extLst>
              </a:tr>
              <a:tr h="346366">
                <a:tc>
                  <a:txBody>
                    <a:bodyPr/>
                    <a:lstStyle/>
                    <a:p>
                      <a:pPr algn="l"/>
                      <a:r>
                        <a:rPr lang="en-US" sz="1200" b="0">
                          <a:solidFill>
                            <a:srgbClr val="16281E"/>
                          </a:solidFill>
                          <a:latin typeface="Public Sans"/>
                        </a:rPr>
                        <a:t>19 mills + one-time sewer transfer</a:t>
                      </a:r>
                    </a:p>
                  </a:txBody>
                  <a:tcPr marL="73152" marR="73152" marT="36576" marB="36576" anchor="ctr">
                    <a:solidFill>
                      <a:srgbClr val="F5F4EC"/>
                    </a:solidFill>
                  </a:tcPr>
                </a:tc>
                <a:tc>
                  <a:txBody>
                    <a:bodyPr/>
                    <a:lstStyle/>
                    <a:p>
                      <a:pPr algn="r"/>
                      <a:r>
                        <a:rPr lang="en-US" sz="1200" b="0">
                          <a:solidFill>
                            <a:srgbClr val="16281E"/>
                          </a:solidFill>
                          <a:latin typeface="Public Sans"/>
                        </a:rPr>
                        <a:t>19.00</a:t>
                      </a:r>
                    </a:p>
                  </a:txBody>
                  <a:tcPr marL="73152" marR="73152" marT="36576" marB="36576" anchor="ctr">
                    <a:solidFill>
                      <a:srgbClr val="F5F4EC"/>
                    </a:solidFill>
                  </a:tcPr>
                </a:tc>
                <a:tc>
                  <a:txBody>
                    <a:bodyPr/>
                    <a:lstStyle/>
                    <a:p>
                      <a:pPr algn="r"/>
                      <a:r>
                        <a:rPr lang="en-US" sz="1200" b="0">
                          <a:solidFill>
                            <a:srgbClr val="16281E"/>
                          </a:solidFill>
                          <a:latin typeface="Public Sans"/>
                        </a:rPr>
                        <a:t>$828</a:t>
                      </a:r>
                    </a:p>
                  </a:txBody>
                  <a:tcPr marL="73152" marR="73152" marT="36576" marB="36576" anchor="ctr">
                    <a:solidFill>
                      <a:srgbClr val="F5F4EC"/>
                    </a:solidFill>
                  </a:tcPr>
                </a:tc>
                <a:tc>
                  <a:txBody>
                    <a:bodyPr/>
                    <a:lstStyle/>
                    <a:p>
                      <a:pPr algn="r"/>
                      <a:r>
                        <a:rPr lang="en-US" sz="1200" b="0">
                          <a:solidFill>
                            <a:srgbClr val="16281E"/>
                          </a:solidFill>
                          <a:latin typeface="Public Sans"/>
                        </a:rPr>
                        <a:t>—</a:t>
                      </a:r>
                    </a:p>
                  </a:txBody>
                  <a:tcPr marL="73152" marR="73152" marT="36576" marB="36576" anchor="ctr">
                    <a:solidFill>
                      <a:srgbClr val="F5F4EC"/>
                    </a:solidFill>
                  </a:tcPr>
                </a:tc>
                <a:tc>
                  <a:txBody>
                    <a:bodyPr/>
                    <a:lstStyle/>
                    <a:p>
                      <a:pPr algn="r"/>
                      <a:r>
                        <a:rPr lang="en-US" sz="1200" b="0">
                          <a:solidFill>
                            <a:srgbClr val="16281E"/>
                          </a:solidFill>
                          <a:latin typeface="Public Sans"/>
                        </a:rPr>
                        <a:t>—</a:t>
                      </a:r>
                    </a:p>
                  </a:txBody>
                  <a:tcPr marL="73152" marR="73152" marT="36576" marB="36576" anchor="ctr">
                    <a:solidFill>
                      <a:srgbClr val="F5F4EC"/>
                    </a:solidFill>
                  </a:tcPr>
                </a:tc>
                <a:tc>
                  <a:txBody>
                    <a:bodyPr/>
                    <a:lstStyle/>
                    <a:p>
                      <a:pPr algn="r"/>
                      <a:r>
                        <a:rPr lang="en-US" sz="1200" b="0">
                          <a:solidFill>
                            <a:srgbClr val="16281E"/>
                          </a:solidFill>
                          <a:latin typeface="Public Sans"/>
                        </a:rPr>
                        <a:t>$828</a:t>
                      </a:r>
                    </a:p>
                  </a:txBody>
                  <a:tcPr marL="73152" marR="73152" marT="36576" marB="36576" anchor="ctr">
                    <a:solidFill>
                      <a:srgbClr val="F5F4EC"/>
                    </a:solidFill>
                  </a:tcPr>
                </a:tc>
                <a:tc>
                  <a:txBody>
                    <a:bodyPr/>
                    <a:lstStyle/>
                    <a:p>
                      <a:pPr algn="r"/>
                      <a:r>
                        <a:rPr lang="en-US" sz="1200" b="0">
                          <a:solidFill>
                            <a:srgbClr val="16281E"/>
                          </a:solidFill>
                          <a:latin typeface="Public Sans"/>
                        </a:rPr>
                        <a:t>+$223</a:t>
                      </a:r>
                    </a:p>
                  </a:txBody>
                  <a:tcPr marL="73152" marR="73152" marT="36576" marB="36576" anchor="ctr">
                    <a:solidFill>
                      <a:srgbClr val="F5F4EC"/>
                    </a:solidFill>
                  </a:tcPr>
                </a:tc>
                <a:extLst>
                  <a:ext uri="{0D108BD9-81ED-4DB2-BD59-A6C34878D82A}">
                    <a16:rowId xmlns:a16="http://schemas.microsoft.com/office/drawing/2014/main" val="10002"/>
                  </a:ext>
                </a:extLst>
              </a:tr>
              <a:tr h="346366">
                <a:tc>
                  <a:txBody>
                    <a:bodyPr/>
                    <a:lstStyle/>
                    <a:p>
                      <a:pPr algn="l"/>
                      <a:r>
                        <a:rPr lang="en-US" sz="1200" b="0">
                          <a:solidFill>
                            <a:srgbClr val="16281E"/>
                          </a:solidFill>
                          <a:latin typeface="Public Sans"/>
                        </a:rPr>
                        <a:t>First class, 30 mills (from 2028)¹</a:t>
                      </a:r>
                    </a:p>
                  </a:txBody>
                  <a:tcPr marL="73152" marR="73152" marT="36576" marB="36576" anchor="ctr">
                    <a:solidFill>
                      <a:srgbClr val="FCFBF6"/>
                    </a:solidFill>
                  </a:tcPr>
                </a:tc>
                <a:tc>
                  <a:txBody>
                    <a:bodyPr/>
                    <a:lstStyle/>
                    <a:p>
                      <a:pPr algn="r"/>
                      <a:r>
                        <a:rPr lang="en-US" sz="1200" b="0">
                          <a:solidFill>
                            <a:srgbClr val="16281E"/>
                          </a:solidFill>
                          <a:latin typeface="Public Sans"/>
                        </a:rPr>
                        <a:t>30.00</a:t>
                      </a:r>
                    </a:p>
                  </a:txBody>
                  <a:tcPr marL="73152" marR="73152" marT="36576" marB="36576" anchor="ctr">
                    <a:solidFill>
                      <a:srgbClr val="FCFBF6"/>
                    </a:solidFill>
                  </a:tcPr>
                </a:tc>
                <a:tc>
                  <a:txBody>
                    <a:bodyPr/>
                    <a:lstStyle/>
                    <a:p>
                      <a:pPr algn="r"/>
                      <a:r>
                        <a:rPr lang="en-US" sz="1200" b="0">
                          <a:solidFill>
                            <a:srgbClr val="16281E"/>
                          </a:solidFill>
                          <a:latin typeface="Public Sans"/>
                        </a:rPr>
                        <a:t>$1,308</a:t>
                      </a:r>
                    </a:p>
                  </a:txBody>
                  <a:tcPr marL="73152" marR="73152" marT="36576" marB="36576" anchor="ctr">
                    <a:solidFill>
                      <a:srgbClr val="FCFBF6"/>
                    </a:solidFill>
                  </a:tcPr>
                </a:tc>
                <a:tc>
                  <a:txBody>
                    <a:bodyPr/>
                    <a:lstStyle/>
                    <a:p>
                      <a:pPr algn="r"/>
                      <a:r>
                        <a:rPr lang="en-US" sz="1200" b="0">
                          <a:solidFill>
                            <a:srgbClr val="16281E"/>
                          </a:solidFill>
                          <a:latin typeface="Public Sans"/>
                        </a:rPr>
                        <a:t>—</a:t>
                      </a:r>
                    </a:p>
                  </a:txBody>
                  <a:tcPr marL="73152" marR="73152" marT="36576" marB="36576" anchor="ctr">
                    <a:solidFill>
                      <a:srgbClr val="FCFBF6"/>
                    </a:solidFill>
                  </a:tcPr>
                </a:tc>
                <a:tc>
                  <a:txBody>
                    <a:bodyPr/>
                    <a:lstStyle/>
                    <a:p>
                      <a:pPr algn="r"/>
                      <a:r>
                        <a:rPr lang="en-US" sz="1200" b="0">
                          <a:solidFill>
                            <a:srgbClr val="16281E"/>
                          </a:solidFill>
                          <a:latin typeface="Public Sans"/>
                        </a:rPr>
                        <a:t>—</a:t>
                      </a:r>
                    </a:p>
                  </a:txBody>
                  <a:tcPr marL="73152" marR="73152" marT="36576" marB="36576" anchor="ctr">
                    <a:solidFill>
                      <a:srgbClr val="FCFBF6"/>
                    </a:solidFill>
                  </a:tcPr>
                </a:tc>
                <a:tc>
                  <a:txBody>
                    <a:bodyPr/>
                    <a:lstStyle/>
                    <a:p>
                      <a:pPr algn="r"/>
                      <a:r>
                        <a:rPr lang="en-US" sz="1200" b="0">
                          <a:solidFill>
                            <a:srgbClr val="16281E"/>
                          </a:solidFill>
                          <a:latin typeface="Public Sans"/>
                        </a:rPr>
                        <a:t>$1,308</a:t>
                      </a:r>
                    </a:p>
                  </a:txBody>
                  <a:tcPr marL="73152" marR="73152" marT="36576" marB="36576" anchor="ctr">
                    <a:solidFill>
                      <a:srgbClr val="FCFBF6"/>
                    </a:solidFill>
                  </a:tcPr>
                </a:tc>
                <a:tc>
                  <a:txBody>
                    <a:bodyPr/>
                    <a:lstStyle/>
                    <a:p>
                      <a:pPr algn="r"/>
                      <a:r>
                        <a:rPr lang="en-US" sz="1200" b="0">
                          <a:solidFill>
                            <a:srgbClr val="16281E"/>
                          </a:solidFill>
                          <a:latin typeface="Public Sans"/>
                        </a:rPr>
                        <a:t>+$703</a:t>
                      </a:r>
                    </a:p>
                  </a:txBody>
                  <a:tcPr marL="73152" marR="73152" marT="36576" marB="36576" anchor="ctr">
                    <a:solidFill>
                      <a:srgbClr val="FCFBF6"/>
                    </a:solidFill>
                  </a:tcPr>
                </a:tc>
                <a:extLst>
                  <a:ext uri="{0D108BD9-81ED-4DB2-BD59-A6C34878D82A}">
                    <a16:rowId xmlns:a16="http://schemas.microsoft.com/office/drawing/2014/main" val="10003"/>
                  </a:ext>
                </a:extLst>
              </a:tr>
              <a:tr h="405501">
                <a:tc>
                  <a:txBody>
                    <a:bodyPr/>
                    <a:lstStyle/>
                    <a:p>
                      <a:pPr algn="l"/>
                      <a:r>
                        <a:rPr lang="en-US" sz="1200" b="0">
                          <a:solidFill>
                            <a:srgbClr val="16281E"/>
                          </a:solidFill>
                          <a:latin typeface="Public Sans"/>
                        </a:rPr>
                        <a:t>19 mills + sewer (2027), then first class, 30 mills²</a:t>
                      </a:r>
                    </a:p>
                  </a:txBody>
                  <a:tcPr marL="73152" marR="73152" marT="36576" marB="36576" anchor="ctr">
                    <a:solidFill>
                      <a:srgbClr val="F5F4EC"/>
                    </a:solidFill>
                  </a:tcPr>
                </a:tc>
                <a:tc>
                  <a:txBody>
                    <a:bodyPr/>
                    <a:lstStyle/>
                    <a:p>
                      <a:pPr algn="r"/>
                      <a:r>
                        <a:rPr lang="en-US" sz="1200" b="0">
                          <a:solidFill>
                            <a:srgbClr val="16281E"/>
                          </a:solidFill>
                          <a:latin typeface="Public Sans"/>
                        </a:rPr>
                        <a:t>19.00 → 30.00</a:t>
                      </a:r>
                    </a:p>
                  </a:txBody>
                  <a:tcPr marL="73152" marR="73152" marT="36576" marB="36576" anchor="ctr">
                    <a:solidFill>
                      <a:srgbClr val="F5F4EC"/>
                    </a:solidFill>
                  </a:tcPr>
                </a:tc>
                <a:tc>
                  <a:txBody>
                    <a:bodyPr/>
                    <a:lstStyle/>
                    <a:p>
                      <a:pPr algn="r"/>
                      <a:r>
                        <a:rPr lang="en-US" sz="1200" b="0">
                          <a:solidFill>
                            <a:srgbClr val="16281E"/>
                          </a:solidFill>
                          <a:latin typeface="Public Sans"/>
                        </a:rPr>
                        <a:t>$828 → $1,308</a:t>
                      </a:r>
                    </a:p>
                  </a:txBody>
                  <a:tcPr marL="73152" marR="73152" marT="36576" marB="36576" anchor="ctr">
                    <a:solidFill>
                      <a:srgbClr val="F5F4EC"/>
                    </a:solidFill>
                  </a:tcPr>
                </a:tc>
                <a:tc>
                  <a:txBody>
                    <a:bodyPr/>
                    <a:lstStyle/>
                    <a:p>
                      <a:pPr algn="r"/>
                      <a:r>
                        <a:rPr lang="en-US" sz="1200" b="0">
                          <a:solidFill>
                            <a:srgbClr val="16281E"/>
                          </a:solidFill>
                          <a:latin typeface="Public Sans"/>
                        </a:rPr>
                        <a:t>—</a:t>
                      </a:r>
                    </a:p>
                  </a:txBody>
                  <a:tcPr marL="73152" marR="73152" marT="36576" marB="36576" anchor="ctr">
                    <a:solidFill>
                      <a:srgbClr val="F5F4EC"/>
                    </a:solidFill>
                  </a:tcPr>
                </a:tc>
                <a:tc>
                  <a:txBody>
                    <a:bodyPr/>
                    <a:lstStyle/>
                    <a:p>
                      <a:pPr algn="r"/>
                      <a:r>
                        <a:rPr lang="en-US" sz="1200" b="0">
                          <a:solidFill>
                            <a:srgbClr val="16281E"/>
                          </a:solidFill>
                          <a:latin typeface="Public Sans"/>
                        </a:rPr>
                        <a:t>—</a:t>
                      </a:r>
                    </a:p>
                  </a:txBody>
                  <a:tcPr marL="73152" marR="73152" marT="36576" marB="36576" anchor="ctr">
                    <a:solidFill>
                      <a:srgbClr val="F5F4EC"/>
                    </a:solidFill>
                  </a:tcPr>
                </a:tc>
                <a:tc>
                  <a:txBody>
                    <a:bodyPr/>
                    <a:lstStyle/>
                    <a:p>
                      <a:pPr algn="r"/>
                      <a:r>
                        <a:rPr lang="en-US" sz="1200" b="0">
                          <a:solidFill>
                            <a:srgbClr val="16281E"/>
                          </a:solidFill>
                          <a:latin typeface="Public Sans"/>
                        </a:rPr>
                        <a:t>$828 → $1,308</a:t>
                      </a:r>
                    </a:p>
                  </a:txBody>
                  <a:tcPr marL="73152" marR="73152" marT="36576" marB="36576" anchor="ctr">
                    <a:solidFill>
                      <a:srgbClr val="F5F4EC"/>
                    </a:solidFill>
                  </a:tcPr>
                </a:tc>
                <a:tc>
                  <a:txBody>
                    <a:bodyPr/>
                    <a:lstStyle/>
                    <a:p>
                      <a:pPr algn="r"/>
                      <a:r>
                        <a:rPr lang="en-US" sz="1200" b="0">
                          <a:solidFill>
                            <a:srgbClr val="16281E"/>
                          </a:solidFill>
                          <a:latin typeface="Public Sans"/>
                        </a:rPr>
                        <a:t>+$223 → +$703</a:t>
                      </a:r>
                    </a:p>
                  </a:txBody>
                  <a:tcPr marL="73152" marR="73152" marT="36576" marB="36576" anchor="ctr">
                    <a:solidFill>
                      <a:srgbClr val="F5F4EC"/>
                    </a:solidFill>
                  </a:tcPr>
                </a:tc>
                <a:extLst>
                  <a:ext uri="{0D108BD9-81ED-4DB2-BD59-A6C34878D82A}">
                    <a16:rowId xmlns:a16="http://schemas.microsoft.com/office/drawing/2014/main" val="10004"/>
                  </a:ext>
                </a:extLst>
              </a:tr>
              <a:tr h="346366">
                <a:tc>
                  <a:txBody>
                    <a:bodyPr/>
                    <a:lstStyle/>
                    <a:p>
                      <a:pPr algn="l"/>
                      <a:r>
                        <a:rPr lang="en-US" sz="1200" b="0">
                          <a:solidFill>
                            <a:srgbClr val="16281E"/>
                          </a:solidFill>
                          <a:latin typeface="Public Sans"/>
                        </a:rPr>
                        <a:t>EIT</a:t>
                      </a:r>
                    </a:p>
                  </a:txBody>
                  <a:tcPr marL="73152" marR="73152" marT="36576" marB="36576" anchor="ctr">
                    <a:solidFill>
                      <a:srgbClr val="FCFBF6"/>
                    </a:solidFill>
                  </a:tcPr>
                </a:tc>
                <a:tc>
                  <a:txBody>
                    <a:bodyPr/>
                    <a:lstStyle/>
                    <a:p>
                      <a:pPr algn="r"/>
                      <a:r>
                        <a:rPr lang="en-US" sz="1200" b="0">
                          <a:solidFill>
                            <a:srgbClr val="16281E"/>
                          </a:solidFill>
                          <a:latin typeface="Public Sans"/>
                        </a:rPr>
                        <a:t>13.88</a:t>
                      </a:r>
                    </a:p>
                  </a:txBody>
                  <a:tcPr marL="73152" marR="73152" marT="36576" marB="36576" anchor="ctr">
                    <a:solidFill>
                      <a:srgbClr val="FCFBF6"/>
                    </a:solidFill>
                  </a:tcPr>
                </a:tc>
                <a:tc>
                  <a:txBody>
                    <a:bodyPr/>
                    <a:lstStyle/>
                    <a:p>
                      <a:pPr algn="r"/>
                      <a:r>
                        <a:rPr lang="en-US" sz="1200" b="0">
                          <a:solidFill>
                            <a:srgbClr val="16281E"/>
                          </a:solidFill>
                          <a:latin typeface="Public Sans"/>
                        </a:rPr>
                        <a:t>$605</a:t>
                      </a:r>
                    </a:p>
                  </a:txBody>
                  <a:tcPr marL="73152" marR="73152" marT="36576" marB="36576" anchor="ctr">
                    <a:solidFill>
                      <a:srgbClr val="FCFBF6"/>
                    </a:solidFill>
                  </a:tcPr>
                </a:tc>
                <a:tc>
                  <a:txBody>
                    <a:bodyPr/>
                    <a:lstStyle/>
                    <a:p>
                      <a:pPr algn="r"/>
                      <a:r>
                        <a:rPr lang="en-US" sz="1200" b="0">
                          <a:solidFill>
                            <a:srgbClr val="16281E"/>
                          </a:solidFill>
                          <a:latin typeface="Public Sans"/>
                        </a:rPr>
                        <a:t>$1,752</a:t>
                      </a:r>
                    </a:p>
                  </a:txBody>
                  <a:tcPr marL="73152" marR="73152" marT="36576" marB="36576" anchor="ctr">
                    <a:solidFill>
                      <a:srgbClr val="FCFBF6"/>
                    </a:solidFill>
                  </a:tcPr>
                </a:tc>
                <a:tc>
                  <a:txBody>
                    <a:bodyPr/>
                    <a:lstStyle/>
                    <a:p>
                      <a:pPr algn="r"/>
                      <a:r>
                        <a:rPr lang="en-US" sz="1200" b="0">
                          <a:solidFill>
                            <a:srgbClr val="16281E"/>
                          </a:solidFill>
                          <a:latin typeface="Public Sans"/>
                        </a:rPr>
                        <a:t>—</a:t>
                      </a:r>
                    </a:p>
                  </a:txBody>
                  <a:tcPr marL="73152" marR="73152" marT="36576" marB="36576" anchor="ctr">
                    <a:solidFill>
                      <a:srgbClr val="FCFBF6"/>
                    </a:solidFill>
                  </a:tcPr>
                </a:tc>
                <a:tc>
                  <a:txBody>
                    <a:bodyPr/>
                    <a:lstStyle/>
                    <a:p>
                      <a:pPr algn="r"/>
                      <a:r>
                        <a:rPr lang="en-US" sz="1200" b="0">
                          <a:solidFill>
                            <a:srgbClr val="16281E"/>
                          </a:solidFill>
                          <a:latin typeface="Public Sans"/>
                        </a:rPr>
                        <a:t>$2,357</a:t>
                      </a:r>
                    </a:p>
                  </a:txBody>
                  <a:tcPr marL="73152" marR="73152" marT="36576" marB="36576" anchor="ctr">
                    <a:solidFill>
                      <a:srgbClr val="FCFBF6"/>
                    </a:solidFill>
                  </a:tcPr>
                </a:tc>
                <a:tc>
                  <a:txBody>
                    <a:bodyPr/>
                    <a:lstStyle/>
                    <a:p>
                      <a:pPr algn="r"/>
                      <a:r>
                        <a:rPr lang="en-US" sz="1200" b="0">
                          <a:solidFill>
                            <a:srgbClr val="16281E"/>
                          </a:solidFill>
                          <a:latin typeface="Public Sans"/>
                        </a:rPr>
                        <a:t>+$1,752</a:t>
                      </a:r>
                    </a:p>
                  </a:txBody>
                  <a:tcPr marL="73152" marR="73152" marT="36576" marB="36576" anchor="ctr">
                    <a:solidFill>
                      <a:srgbClr val="FCFBF6"/>
                    </a:solidFill>
                  </a:tcPr>
                </a:tc>
                <a:extLst>
                  <a:ext uri="{0D108BD9-81ED-4DB2-BD59-A6C34878D82A}">
                    <a16:rowId xmlns:a16="http://schemas.microsoft.com/office/drawing/2014/main" val="10005"/>
                  </a:ext>
                </a:extLst>
              </a:tr>
              <a:tr h="346366">
                <a:tc>
                  <a:txBody>
                    <a:bodyPr/>
                    <a:lstStyle/>
                    <a:p>
                      <a:pPr algn="l"/>
                      <a:r>
                        <a:rPr lang="en-US" sz="1200" b="0">
                          <a:solidFill>
                            <a:srgbClr val="16281E"/>
                          </a:solidFill>
                          <a:latin typeface="Public Sans"/>
                        </a:rPr>
                        <a:t>EIT, 5-mill cut, no per capita</a:t>
                      </a:r>
                    </a:p>
                  </a:txBody>
                  <a:tcPr marL="73152" marR="73152" marT="36576" marB="36576" anchor="ctr">
                    <a:solidFill>
                      <a:srgbClr val="F5F4EC"/>
                    </a:solidFill>
                  </a:tcPr>
                </a:tc>
                <a:tc>
                  <a:txBody>
                    <a:bodyPr/>
                    <a:lstStyle/>
                    <a:p>
                      <a:pPr algn="r"/>
                      <a:r>
                        <a:rPr lang="en-US" sz="1200" b="0">
                          <a:solidFill>
                            <a:srgbClr val="16281E"/>
                          </a:solidFill>
                          <a:latin typeface="Public Sans"/>
                        </a:rPr>
                        <a:t>8.88</a:t>
                      </a:r>
                    </a:p>
                  </a:txBody>
                  <a:tcPr marL="73152" marR="73152" marT="36576" marB="36576" anchor="ctr">
                    <a:solidFill>
                      <a:srgbClr val="F5F4EC"/>
                    </a:solidFill>
                  </a:tcPr>
                </a:tc>
                <a:tc>
                  <a:txBody>
                    <a:bodyPr/>
                    <a:lstStyle/>
                    <a:p>
                      <a:pPr algn="r"/>
                      <a:r>
                        <a:rPr lang="en-US" sz="1200" b="0">
                          <a:solidFill>
                            <a:srgbClr val="16281E"/>
                          </a:solidFill>
                          <a:latin typeface="Public Sans"/>
                        </a:rPr>
                        <a:t>$387</a:t>
                      </a:r>
                    </a:p>
                  </a:txBody>
                  <a:tcPr marL="73152" marR="73152" marT="36576" marB="36576" anchor="ctr">
                    <a:solidFill>
                      <a:srgbClr val="F5F4EC"/>
                    </a:solidFill>
                  </a:tcPr>
                </a:tc>
                <a:tc>
                  <a:txBody>
                    <a:bodyPr/>
                    <a:lstStyle/>
                    <a:p>
                      <a:pPr algn="r"/>
                      <a:r>
                        <a:rPr lang="en-US" sz="1200" b="0">
                          <a:solidFill>
                            <a:srgbClr val="16281E"/>
                          </a:solidFill>
                          <a:latin typeface="Public Sans"/>
                        </a:rPr>
                        <a:t>$1,752</a:t>
                      </a:r>
                    </a:p>
                  </a:txBody>
                  <a:tcPr marL="73152" marR="73152" marT="36576" marB="36576" anchor="ctr">
                    <a:solidFill>
                      <a:srgbClr val="F5F4EC"/>
                    </a:solidFill>
                  </a:tcPr>
                </a:tc>
                <a:tc>
                  <a:txBody>
                    <a:bodyPr/>
                    <a:lstStyle/>
                    <a:p>
                      <a:pPr algn="r"/>
                      <a:r>
                        <a:rPr lang="en-US" sz="1200" b="0">
                          <a:solidFill>
                            <a:srgbClr val="16281E"/>
                          </a:solidFill>
                          <a:latin typeface="Public Sans"/>
                        </a:rPr>
                        <a:t>–$20</a:t>
                      </a:r>
                    </a:p>
                  </a:txBody>
                  <a:tcPr marL="73152" marR="73152" marT="36576" marB="36576" anchor="ctr">
                    <a:solidFill>
                      <a:srgbClr val="F5F4EC"/>
                    </a:solidFill>
                  </a:tcPr>
                </a:tc>
                <a:tc>
                  <a:txBody>
                    <a:bodyPr/>
                    <a:lstStyle/>
                    <a:p>
                      <a:pPr algn="r"/>
                      <a:r>
                        <a:rPr lang="en-US" sz="1200" b="0">
                          <a:solidFill>
                            <a:srgbClr val="16281E"/>
                          </a:solidFill>
                          <a:latin typeface="Public Sans"/>
                        </a:rPr>
                        <a:t>$2,119</a:t>
                      </a:r>
                    </a:p>
                  </a:txBody>
                  <a:tcPr marL="73152" marR="73152" marT="36576" marB="36576" anchor="ctr">
                    <a:solidFill>
                      <a:srgbClr val="F5F4EC"/>
                    </a:solidFill>
                  </a:tcPr>
                </a:tc>
                <a:tc>
                  <a:txBody>
                    <a:bodyPr/>
                    <a:lstStyle/>
                    <a:p>
                      <a:pPr algn="r"/>
                      <a:r>
                        <a:rPr lang="en-US" sz="1200" b="0" dirty="0">
                          <a:solidFill>
                            <a:srgbClr val="16281E"/>
                          </a:solidFill>
                          <a:latin typeface="Public Sans"/>
                        </a:rPr>
                        <a:t>+$1,514</a:t>
                      </a:r>
                    </a:p>
                  </a:txBody>
                  <a:tcPr marL="73152" marR="73152" marT="36576" marB="36576" anchor="ctr">
                    <a:solidFill>
                      <a:srgbClr val="F5F4EC"/>
                    </a:solidFill>
                  </a:tcPr>
                </a:tc>
                <a:extLst>
                  <a:ext uri="{0D108BD9-81ED-4DB2-BD59-A6C34878D82A}">
                    <a16:rowId xmlns:a16="http://schemas.microsoft.com/office/drawing/2014/main" val="10006"/>
                  </a:ext>
                </a:extLst>
              </a:tr>
            </a:tbl>
          </a:graphicData>
        </a:graphic>
      </p:graphicFrame>
      <p:sp>
        <p:nvSpPr>
          <p:cNvPr id="7" name="Assumptions strip"/>
          <p:cNvSpPr/>
          <p:nvPr/>
        </p:nvSpPr>
        <p:spPr>
          <a:xfrm>
            <a:off x="822960" y="4681728"/>
            <a:ext cx="10561320" cy="1414272"/>
          </a:xfrm>
          <a:prstGeom prst="roundRect">
            <a:avLst>
              <a:gd name="adj" fmla="val 5000"/>
            </a:avLst>
          </a:prstGeom>
          <a:solidFill>
            <a:srgbClr val="F3E9C8"/>
          </a:solidFill>
          <a:ln>
            <a:noFill/>
          </a:ln>
          <a:effectLst/>
        </p:spPr>
        <p:txBody>
          <a:bodyPr rtlCol="0" anchor="ctr"/>
          <a:lstStyle/>
          <a:p>
            <a:pPr algn="ctr"/>
            <a:endParaRPr lang="en-US"/>
          </a:p>
        </p:txBody>
      </p:sp>
      <p:sp>
        <p:nvSpPr>
          <p:cNvPr id="8" name="Assumptions text"/>
          <p:cNvSpPr txBox="1"/>
          <p:nvPr/>
        </p:nvSpPr>
        <p:spPr>
          <a:xfrm>
            <a:off x="1024128" y="4773168"/>
            <a:ext cx="10158984" cy="1231392"/>
          </a:xfrm>
          <a:prstGeom prst="rect">
            <a:avLst/>
          </a:prstGeom>
          <a:noFill/>
        </p:spPr>
        <p:txBody>
          <a:bodyPr wrap="square" lIns="0" tIns="0" rIns="0" bIns="0" anchor="ctr">
            <a:noAutofit/>
          </a:bodyPr>
          <a:lstStyle/>
          <a:p>
            <a:pPr marL="0" indent="0" algn="l">
              <a:buNone/>
            </a:pPr>
            <a:r>
              <a:rPr lang="en-US" sz="1100" b="1" dirty="0">
                <a:solidFill>
                  <a:srgbClr val="16281E"/>
                </a:solidFill>
                <a:latin typeface="Public Sans"/>
              </a:rPr>
              <a:t>Real estate tax: </a:t>
            </a:r>
            <a:r>
              <a:rPr lang="en-US" sz="1100" b="0" dirty="0">
                <a:solidFill>
                  <a:srgbClr val="16281E"/>
                </a:solidFill>
                <a:latin typeface="Public Sans"/>
              </a:rPr>
              <a:t>General Fund millage × $43,600 average residential assessment (1 mill = $43.60 a year). Special purpose levies (11.11 mills, about $485) are the same in all six and not shown.</a:t>
            </a:r>
          </a:p>
          <a:p>
            <a:pPr marL="0" indent="0" algn="l">
              <a:spcBef>
                <a:spcPts val="300"/>
              </a:spcBef>
              <a:buNone/>
            </a:pPr>
            <a:r>
              <a:rPr lang="en-US" sz="1100" b="1" dirty="0">
                <a:solidFill>
                  <a:srgbClr val="16281E"/>
                </a:solidFill>
                <a:latin typeface="Public Sans"/>
              </a:rPr>
              <a:t>EIT: </a:t>
            </a:r>
            <a:r>
              <a:rPr lang="en-US" sz="1100" b="0" dirty="0">
                <a:solidFill>
                  <a:srgbClr val="16281E"/>
                </a:solidFill>
                <a:latin typeface="Public Sans"/>
              </a:rPr>
              <a:t>1% of $175,206 median household income, for a household that pays no EIT where its members work today. Residents already paying a 1% EIT at work would see no EIT change (slide 6); Social Security, retirement and investment income are not taxed. The 1% total applies whether LMT keeps all of it or Pennsbury SD levies 0.5%.</a:t>
            </a:r>
          </a:p>
          <a:p>
            <a:pPr marL="0" indent="0" algn="l">
              <a:spcBef>
                <a:spcPts val="300"/>
              </a:spcBef>
              <a:buNone/>
            </a:pPr>
            <a:r>
              <a:rPr lang="en-US" sz="1100" b="1" dirty="0">
                <a:solidFill>
                  <a:srgbClr val="16281E"/>
                </a:solidFill>
                <a:latin typeface="Public Sans"/>
              </a:rPr>
              <a:t>Per capita: </a:t>
            </a:r>
            <a:r>
              <a:rPr lang="en-US" sz="1100" b="0" dirty="0">
                <a:solidFill>
                  <a:srgbClr val="16281E"/>
                </a:solidFill>
                <a:latin typeface="Public Sans"/>
              </a:rPr>
              <a:t>$10 per adult, 2.04 adults per household. </a:t>
            </a:r>
            <a:r>
              <a:rPr lang="en-US" sz="1100" b="1" dirty="0">
                <a:solidFill>
                  <a:srgbClr val="16281E"/>
                </a:solidFill>
                <a:latin typeface="Public Sans"/>
              </a:rPr>
              <a:t>¹ </a:t>
            </a:r>
            <a:r>
              <a:rPr lang="en-US" sz="1100" b="0" dirty="0">
                <a:solidFill>
                  <a:srgbClr val="16281E"/>
                </a:solidFill>
                <a:latin typeface="Public Sans"/>
              </a:rPr>
              <a:t>2027 stays at 13.88 mills ($605). </a:t>
            </a:r>
            <a:r>
              <a:rPr lang="en-US" sz="1100" b="1" dirty="0">
                <a:solidFill>
                  <a:srgbClr val="16281E"/>
                </a:solidFill>
                <a:latin typeface="Public Sans"/>
              </a:rPr>
              <a:t>² </a:t>
            </a:r>
            <a:r>
              <a:rPr lang="en-US" sz="1100" b="0" dirty="0">
                <a:solidFill>
                  <a:srgbClr val="16281E"/>
                </a:solidFill>
                <a:latin typeface="Public Sans"/>
              </a:rPr>
              <a:t>2027 → from 2028.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LONG-TERM VIEW · FUND BALANCE</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Ending General Fund balance, 2026–2035</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2027 draft budget workbooks (10-02-2026); 2031–2035 trend projection</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27</a:t>
            </a:r>
            <a:endParaRPr lang="en-US" sz="1200" dirty="0"/>
          </a:p>
        </p:txBody>
      </p:sp>
      <p:graphicFrame>
        <p:nvGraphicFramePr>
          <p:cNvPr id="8" name="Fund balance line graph"/>
          <p:cNvGraphicFramePr>
            <a:graphicFrameLocks noGrp="1"/>
          </p:cNvGraphicFramePr>
          <p:nvPr/>
        </p:nvGraphicFramePr>
        <p:xfrm>
          <a:off x="685800" y="2011680"/>
          <a:ext cx="1083564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9" name="Chart note"/>
          <p:cNvSpPr txBox="1"/>
          <p:nvPr/>
        </p:nvSpPr>
        <p:spPr>
          <a:xfrm>
            <a:off x="822960" y="5760720"/>
            <a:ext cx="10515600" cy="320040"/>
          </a:xfrm>
          <a:prstGeom prst="rect">
            <a:avLst/>
          </a:prstGeom>
          <a:noFill/>
        </p:spPr>
        <p:txBody>
          <a:bodyPr wrap="square" lIns="0" tIns="0" rIns="0" bIns="0" anchor="t">
            <a:noAutofit/>
          </a:bodyPr>
          <a:lstStyle/>
          <a:p>
            <a:pPr algn="l"/>
            <a:r>
              <a:rPr sz="1150" b="0">
                <a:solidFill>
                  <a:srgbClr val="55645A"/>
                </a:solidFill>
                <a:latin typeface="Public Sans"/>
              </a:rPr>
              <a:t>Solid lines: budget workbooks, 2026–2030.  Dashed lines: trend projection, 2031–2035 (method on slide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LONG-TERM VIEW · REVENUES AND EXPENDITURES</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Total revenues and expenditures, 2026–2035</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2027 draft budget workbooks (10-02-2026); 2031–2035 trend projection</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28</a:t>
            </a:r>
            <a:endParaRPr lang="en-US" sz="1200" dirty="0"/>
          </a:p>
        </p:txBody>
      </p:sp>
      <p:graphicFrame>
        <p:nvGraphicFramePr>
          <p:cNvPr id="8" name="Revenue expenditure line graph"/>
          <p:cNvGraphicFramePr>
            <a:graphicFrameLocks noGrp="1"/>
          </p:cNvGraphicFramePr>
          <p:nvPr/>
        </p:nvGraphicFramePr>
        <p:xfrm>
          <a:off x="685800" y="2011680"/>
          <a:ext cx="1083564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9" name="Chart note"/>
          <p:cNvSpPr txBox="1"/>
          <p:nvPr/>
        </p:nvSpPr>
        <p:spPr>
          <a:xfrm>
            <a:off x="822960" y="5760720"/>
            <a:ext cx="10515600" cy="320040"/>
          </a:xfrm>
          <a:prstGeom prst="rect">
            <a:avLst/>
          </a:prstGeom>
          <a:noFill/>
        </p:spPr>
        <p:txBody>
          <a:bodyPr wrap="square" lIns="0" tIns="0" rIns="0" bIns="0" anchor="t">
            <a:noAutofit/>
          </a:bodyPr>
          <a:lstStyle/>
          <a:p>
            <a:pPr algn="l"/>
            <a:r>
              <a:rPr sz="1150" b="0">
                <a:solidFill>
                  <a:srgbClr val="55645A"/>
                </a:solidFill>
                <a:latin typeface="Public Sans"/>
              </a:rPr>
              <a:t>Solid lines: budget workbooks, 2026–2030.  Dashed lines: trend projection, 2031–2035. A revenue line below the gray line is a deficit year. From 2028, the pink line runs under the purple line.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LONG-TERM VIEW · TREND PROJECTION</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Projected results, 2031–2035</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 trend projection from 2027 draft budget workbooks (10-02-2026)</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29</a:t>
            </a:r>
            <a:endParaRPr lang="en-US" sz="1200" dirty="0"/>
          </a:p>
        </p:txBody>
      </p:sp>
      <p:graphicFrame>
        <p:nvGraphicFramePr>
          <p:cNvPr id="8" name="Projection table"/>
          <p:cNvGraphicFramePr>
            <a:graphicFrameLocks noGrp="1"/>
          </p:cNvGraphicFramePr>
          <p:nvPr/>
        </p:nvGraphicFramePr>
        <p:xfrm>
          <a:off x="822960" y="1965960"/>
          <a:ext cx="10607040" cy="3133344"/>
        </p:xfrm>
        <a:graphic>
          <a:graphicData uri="http://schemas.openxmlformats.org/drawingml/2006/table">
            <a:tbl>
              <a:tblPr>
                <a:tableStyleId>{5C22544A-7EE6-4342-B048-85BDC9FD1C3A}</a:tableStyleId>
              </a:tblPr>
              <a:tblGrid>
                <a:gridCol w="2651760">
                  <a:extLst>
                    <a:ext uri="{9D8B030D-6E8A-4147-A177-3AD203B41FA5}">
                      <a16:colId xmlns:a16="http://schemas.microsoft.com/office/drawing/2014/main" val="20000"/>
                    </a:ext>
                  </a:extLst>
                </a:gridCol>
                <a:gridCol w="1325880">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gridCol w="132588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gridCol w="1325880">
                  <a:extLst>
                    <a:ext uri="{9D8B030D-6E8A-4147-A177-3AD203B41FA5}">
                      <a16:colId xmlns:a16="http://schemas.microsoft.com/office/drawing/2014/main" val="20005"/>
                    </a:ext>
                  </a:extLst>
                </a:gridCol>
                <a:gridCol w="1325880">
                  <a:extLst>
                    <a:ext uri="{9D8B030D-6E8A-4147-A177-3AD203B41FA5}">
                      <a16:colId xmlns:a16="http://schemas.microsoft.com/office/drawing/2014/main" val="20006"/>
                    </a:ext>
                  </a:extLst>
                </a:gridCol>
              </a:tblGrid>
              <a:tr h="548640">
                <a:tc>
                  <a:txBody>
                    <a:bodyPr/>
                    <a:lstStyle/>
                    <a:p>
                      <a:pPr algn="l"/>
                      <a:r>
                        <a:rPr sz="1300" b="1">
                          <a:solidFill>
                            <a:srgbClr val="F5F4EC"/>
                          </a:solidFill>
                          <a:latin typeface="Public Sans"/>
                        </a:rPr>
                        <a:t>$ millions</a:t>
                      </a:r>
                    </a:p>
                  </a:txBody>
                  <a:tcPr marL="73152" marR="73152" marT="36576" marB="36576" anchor="ctr">
                    <a:solidFill>
                      <a:srgbClr val="143D29"/>
                    </a:solidFill>
                  </a:tcPr>
                </a:tc>
                <a:tc>
                  <a:txBody>
                    <a:bodyPr/>
                    <a:lstStyle/>
                    <a:p>
                      <a:pPr algn="r"/>
                      <a:r>
                        <a:rPr sz="1300" b="1">
                          <a:solidFill>
                            <a:srgbClr val="F5F4EC"/>
                          </a:solidFill>
                          <a:latin typeface="Public Sans"/>
                        </a:rPr>
                        <a:t>Revenue growth a year</a:t>
                      </a:r>
                    </a:p>
                  </a:txBody>
                  <a:tcPr marL="73152" marR="73152" marT="36576" marB="36576" anchor="ctr">
                    <a:solidFill>
                      <a:srgbClr val="143D29"/>
                    </a:solidFill>
                  </a:tcPr>
                </a:tc>
                <a:tc>
                  <a:txBody>
                    <a:bodyPr/>
                    <a:lstStyle/>
                    <a:p>
                      <a:pPr algn="r"/>
                      <a:r>
                        <a:rPr sz="1300" b="1">
                          <a:solidFill>
                            <a:srgbClr val="F5F4EC"/>
                          </a:solidFill>
                          <a:latin typeface="Public Sans"/>
                        </a:rPr>
                        <a:t>2031 net result</a:t>
                      </a:r>
                    </a:p>
                  </a:txBody>
                  <a:tcPr marL="73152" marR="73152" marT="36576" marB="36576" anchor="ctr">
                    <a:solidFill>
                      <a:srgbClr val="143D29"/>
                    </a:solidFill>
                  </a:tcPr>
                </a:tc>
                <a:tc>
                  <a:txBody>
                    <a:bodyPr/>
                    <a:lstStyle/>
                    <a:p>
                      <a:pPr algn="r"/>
                      <a:r>
                        <a:rPr sz="1300" b="1">
                          <a:solidFill>
                            <a:srgbClr val="F5F4EC"/>
                          </a:solidFill>
                          <a:latin typeface="Public Sans"/>
                        </a:rPr>
                        <a:t>2035 net result</a:t>
                      </a:r>
                    </a:p>
                  </a:txBody>
                  <a:tcPr marL="73152" marR="73152" marT="36576" marB="36576" anchor="ctr">
                    <a:solidFill>
                      <a:srgbClr val="143D29"/>
                    </a:solidFill>
                  </a:tcPr>
                </a:tc>
                <a:tc>
                  <a:txBody>
                    <a:bodyPr/>
                    <a:lstStyle/>
                    <a:p>
                      <a:pPr algn="r"/>
                      <a:r>
                        <a:rPr sz="1300" b="1">
                          <a:solidFill>
                            <a:srgbClr val="F5F4EC"/>
                          </a:solidFill>
                          <a:latin typeface="Public Sans"/>
                        </a:rPr>
                        <a:t>2035 fund balance</a:t>
                      </a:r>
                    </a:p>
                  </a:txBody>
                  <a:tcPr marL="73152" marR="73152" marT="36576" marB="36576" anchor="ctr">
                    <a:solidFill>
                      <a:srgbClr val="143D29"/>
                    </a:solidFill>
                  </a:tcPr>
                </a:tc>
                <a:tc>
                  <a:txBody>
                    <a:bodyPr/>
                    <a:lstStyle/>
                    <a:p>
                      <a:pPr algn="r"/>
                      <a:r>
                        <a:rPr sz="1300" b="1">
                          <a:solidFill>
                            <a:srgbClr val="F5F4EC"/>
                          </a:solidFill>
                          <a:latin typeface="Public Sans"/>
                        </a:rPr>
                        <a:t>First projected deficit</a:t>
                      </a:r>
                    </a:p>
                  </a:txBody>
                  <a:tcPr marL="73152" marR="73152" marT="36576" marB="36576" anchor="ctr">
                    <a:solidFill>
                      <a:srgbClr val="143D29"/>
                    </a:solidFill>
                  </a:tcPr>
                </a:tc>
                <a:tc>
                  <a:txBody>
                    <a:bodyPr/>
                    <a:lstStyle/>
                    <a:p>
                      <a:pPr algn="r"/>
                      <a:r>
                        <a:rPr sz="1300" b="1">
                          <a:solidFill>
                            <a:srgbClr val="F5F4EC"/>
                          </a:solidFill>
                          <a:latin typeface="Public Sans"/>
                        </a:rPr>
                        <a:t>Fund balance negative from</a:t>
                      </a:r>
                    </a:p>
                  </a:txBody>
                  <a:tcPr marL="73152" marR="73152" marT="36576" marB="36576" anchor="ctr">
                    <a:solidFill>
                      <a:srgbClr val="143D29"/>
                    </a:solidFill>
                  </a:tcPr>
                </a:tc>
                <a:extLst>
                  <a:ext uri="{0D108BD9-81ED-4DB2-BD59-A6C34878D82A}">
                    <a16:rowId xmlns:a16="http://schemas.microsoft.com/office/drawing/2014/main" val="10000"/>
                  </a:ext>
                </a:extLst>
              </a:tr>
              <a:tr h="411480">
                <a:tc>
                  <a:txBody>
                    <a:bodyPr/>
                    <a:lstStyle/>
                    <a:p>
                      <a:pPr algn="l"/>
                      <a:r>
                        <a:rPr sz="1300">
                          <a:solidFill>
                            <a:srgbClr val="16281E"/>
                          </a:solidFill>
                          <a:latin typeface="Public Sans"/>
                        </a:rPr>
                        <a:t>Budget as is</a:t>
                      </a:r>
                    </a:p>
                  </a:txBody>
                  <a:tcPr marL="73152" marR="73152" marT="36576" marB="36576" anchor="ctr">
                    <a:solidFill>
                      <a:srgbClr val="FCFBF6"/>
                    </a:solidFill>
                  </a:tcPr>
                </a:tc>
                <a:tc>
                  <a:txBody>
                    <a:bodyPr/>
                    <a:lstStyle/>
                    <a:p>
                      <a:pPr algn="r"/>
                      <a:r>
                        <a:rPr sz="1300">
                          <a:solidFill>
                            <a:srgbClr val="16281E"/>
                          </a:solidFill>
                          <a:latin typeface="Public Sans"/>
                        </a:rPr>
                        <a:t>0.6%</a:t>
                      </a:r>
                    </a:p>
                  </a:txBody>
                  <a:tcPr marL="73152" marR="73152" marT="36576" marB="36576" anchor="ctr">
                    <a:solidFill>
                      <a:srgbClr val="FCFBF6"/>
                    </a:solidFill>
                  </a:tcPr>
                </a:tc>
                <a:tc>
                  <a:txBody>
                    <a:bodyPr/>
                    <a:lstStyle/>
                    <a:p>
                      <a:pPr algn="r"/>
                      <a:r>
                        <a:rPr sz="1300">
                          <a:solidFill>
                            <a:srgbClr val="A6322B"/>
                          </a:solidFill>
                          <a:latin typeface="Public Sans"/>
                        </a:rPr>
                        <a:t>(8.70)</a:t>
                      </a:r>
                    </a:p>
                  </a:txBody>
                  <a:tcPr marL="73152" marR="73152" marT="36576" marB="36576" anchor="ctr">
                    <a:solidFill>
                      <a:srgbClr val="FCFBF6"/>
                    </a:solidFill>
                  </a:tcPr>
                </a:tc>
                <a:tc>
                  <a:txBody>
                    <a:bodyPr/>
                    <a:lstStyle/>
                    <a:p>
                      <a:pPr algn="r"/>
                      <a:r>
                        <a:rPr sz="1300">
                          <a:solidFill>
                            <a:srgbClr val="A6322B"/>
                          </a:solidFill>
                          <a:latin typeface="Public Sans"/>
                        </a:rPr>
                        <a:t>(12.95)</a:t>
                      </a:r>
                    </a:p>
                  </a:txBody>
                  <a:tcPr marL="73152" marR="73152" marT="36576" marB="36576" anchor="ctr">
                    <a:solidFill>
                      <a:srgbClr val="FCFBF6"/>
                    </a:solidFill>
                  </a:tcPr>
                </a:tc>
                <a:tc>
                  <a:txBody>
                    <a:bodyPr/>
                    <a:lstStyle/>
                    <a:p>
                      <a:pPr algn="r"/>
                      <a:r>
                        <a:rPr sz="1300">
                          <a:solidFill>
                            <a:srgbClr val="A6322B"/>
                          </a:solidFill>
                          <a:latin typeface="Public Sans"/>
                        </a:rPr>
                        <a:t>(76.33)</a:t>
                      </a:r>
                    </a:p>
                  </a:txBody>
                  <a:tcPr marL="73152" marR="73152" marT="36576" marB="36576" anchor="ctr">
                    <a:solidFill>
                      <a:srgbClr val="FCFBF6"/>
                    </a:solidFill>
                  </a:tcPr>
                </a:tc>
                <a:tc>
                  <a:txBody>
                    <a:bodyPr/>
                    <a:lstStyle/>
                    <a:p>
                      <a:pPr algn="r"/>
                      <a:r>
                        <a:rPr sz="1300">
                          <a:solidFill>
                            <a:srgbClr val="16281E"/>
                          </a:solidFill>
                          <a:latin typeface="Public Sans"/>
                        </a:rPr>
                        <a:t>Every year</a:t>
                      </a:r>
                    </a:p>
                  </a:txBody>
                  <a:tcPr marL="73152" marR="73152" marT="36576" marB="36576" anchor="ctr">
                    <a:solidFill>
                      <a:srgbClr val="FCFBF6"/>
                    </a:solidFill>
                  </a:tcPr>
                </a:tc>
                <a:tc>
                  <a:txBody>
                    <a:bodyPr/>
                    <a:lstStyle/>
                    <a:p>
                      <a:pPr algn="r"/>
                      <a:r>
                        <a:rPr sz="1300">
                          <a:solidFill>
                            <a:srgbClr val="16281E"/>
                          </a:solidFill>
                          <a:latin typeface="Public Sans"/>
                        </a:rPr>
                        <a:t>2027</a:t>
                      </a:r>
                    </a:p>
                  </a:txBody>
                  <a:tcPr marL="73152" marR="73152" marT="36576" marB="36576" anchor="ctr">
                    <a:solidFill>
                      <a:srgbClr val="FCFBF6"/>
                    </a:solidFill>
                  </a:tcPr>
                </a:tc>
                <a:extLst>
                  <a:ext uri="{0D108BD9-81ED-4DB2-BD59-A6C34878D82A}">
                    <a16:rowId xmlns:a16="http://schemas.microsoft.com/office/drawing/2014/main" val="10001"/>
                  </a:ext>
                </a:extLst>
              </a:tr>
              <a:tr h="411480">
                <a:tc>
                  <a:txBody>
                    <a:bodyPr/>
                    <a:lstStyle/>
                    <a:p>
                      <a:pPr algn="l"/>
                      <a:r>
                        <a:rPr sz="1300">
                          <a:solidFill>
                            <a:srgbClr val="16281E"/>
                          </a:solidFill>
                          <a:latin typeface="Public Sans"/>
                        </a:rPr>
                        <a:t>19 mills + one-time sewer transfer</a:t>
                      </a:r>
                    </a:p>
                  </a:txBody>
                  <a:tcPr marL="73152" marR="73152" marT="36576" marB="36576" anchor="ctr">
                    <a:solidFill>
                      <a:srgbClr val="F5F4EC"/>
                    </a:solidFill>
                  </a:tcPr>
                </a:tc>
                <a:tc>
                  <a:txBody>
                    <a:bodyPr/>
                    <a:lstStyle/>
                    <a:p>
                      <a:pPr algn="r"/>
                      <a:r>
                        <a:rPr sz="1300">
                          <a:solidFill>
                            <a:srgbClr val="16281E"/>
                          </a:solidFill>
                          <a:latin typeface="Public Sans"/>
                        </a:rPr>
                        <a:t>0.9%</a:t>
                      </a:r>
                    </a:p>
                  </a:txBody>
                  <a:tcPr marL="73152" marR="73152" marT="36576" marB="36576" anchor="ctr">
                    <a:solidFill>
                      <a:srgbClr val="F5F4EC"/>
                    </a:solidFill>
                  </a:tcPr>
                </a:tc>
                <a:tc>
                  <a:txBody>
                    <a:bodyPr/>
                    <a:lstStyle/>
                    <a:p>
                      <a:pPr algn="r"/>
                      <a:r>
                        <a:rPr sz="1300">
                          <a:solidFill>
                            <a:srgbClr val="A6322B"/>
                          </a:solidFill>
                          <a:latin typeface="Public Sans"/>
                        </a:rPr>
                        <a:t>(5.66)</a:t>
                      </a:r>
                    </a:p>
                  </a:txBody>
                  <a:tcPr marL="73152" marR="73152" marT="36576" marB="36576" anchor="ctr">
                    <a:solidFill>
                      <a:srgbClr val="F5F4EC"/>
                    </a:solidFill>
                  </a:tcPr>
                </a:tc>
                <a:tc>
                  <a:txBody>
                    <a:bodyPr/>
                    <a:lstStyle/>
                    <a:p>
                      <a:pPr algn="r"/>
                      <a:r>
                        <a:rPr sz="1300">
                          <a:solidFill>
                            <a:srgbClr val="A6322B"/>
                          </a:solidFill>
                          <a:latin typeface="Public Sans"/>
                        </a:rPr>
                        <a:t>(9.61)</a:t>
                      </a:r>
                    </a:p>
                  </a:txBody>
                  <a:tcPr marL="73152" marR="73152" marT="36576" marB="36576" anchor="ctr">
                    <a:solidFill>
                      <a:srgbClr val="F5F4EC"/>
                    </a:solidFill>
                  </a:tcPr>
                </a:tc>
                <a:tc>
                  <a:txBody>
                    <a:bodyPr/>
                    <a:lstStyle/>
                    <a:p>
                      <a:pPr algn="r"/>
                      <a:r>
                        <a:rPr sz="1300">
                          <a:solidFill>
                            <a:srgbClr val="A6322B"/>
                          </a:solidFill>
                          <a:latin typeface="Public Sans"/>
                        </a:rPr>
                        <a:t>(46.01)</a:t>
                      </a:r>
                    </a:p>
                  </a:txBody>
                  <a:tcPr marL="73152" marR="73152" marT="36576" marB="36576" anchor="ctr">
                    <a:solidFill>
                      <a:srgbClr val="F5F4EC"/>
                    </a:solidFill>
                  </a:tcPr>
                </a:tc>
                <a:tc>
                  <a:txBody>
                    <a:bodyPr/>
                    <a:lstStyle/>
                    <a:p>
                      <a:pPr algn="r"/>
                      <a:r>
                        <a:rPr sz="1300">
                          <a:solidFill>
                            <a:srgbClr val="16281E"/>
                          </a:solidFill>
                          <a:latin typeface="Public Sans"/>
                        </a:rPr>
                        <a:t>2028</a:t>
                      </a:r>
                    </a:p>
                  </a:txBody>
                  <a:tcPr marL="73152" marR="73152" marT="36576" marB="36576" anchor="ctr">
                    <a:solidFill>
                      <a:srgbClr val="F5F4EC"/>
                    </a:solidFill>
                  </a:tcPr>
                </a:tc>
                <a:tc>
                  <a:txBody>
                    <a:bodyPr/>
                    <a:lstStyle/>
                    <a:p>
                      <a:pPr algn="r"/>
                      <a:r>
                        <a:rPr sz="1300">
                          <a:solidFill>
                            <a:srgbClr val="16281E"/>
                          </a:solidFill>
                          <a:latin typeface="Public Sans"/>
                        </a:rPr>
                        <a:t>2029</a:t>
                      </a:r>
                    </a:p>
                  </a:txBody>
                  <a:tcPr marL="73152" marR="73152" marT="36576" marB="36576" anchor="ctr">
                    <a:solidFill>
                      <a:srgbClr val="F5F4EC"/>
                    </a:solidFill>
                  </a:tcPr>
                </a:tc>
                <a:extLst>
                  <a:ext uri="{0D108BD9-81ED-4DB2-BD59-A6C34878D82A}">
                    <a16:rowId xmlns:a16="http://schemas.microsoft.com/office/drawing/2014/main" val="10002"/>
                  </a:ext>
                </a:extLst>
              </a:tr>
              <a:tr h="411480">
                <a:tc>
                  <a:txBody>
                    <a:bodyPr/>
                    <a:lstStyle/>
                    <a:p>
                      <a:pPr algn="l"/>
                      <a:r>
                        <a:rPr sz="1300">
                          <a:solidFill>
                            <a:srgbClr val="16281E"/>
                          </a:solidFill>
                          <a:latin typeface="Public Sans"/>
                        </a:rPr>
                        <a:t>First class township, 30 mills (from 2028)</a:t>
                      </a:r>
                    </a:p>
                  </a:txBody>
                  <a:tcPr marL="73152" marR="73152" marT="36576" marB="36576" anchor="ctr">
                    <a:solidFill>
                      <a:srgbClr val="FCFBF6"/>
                    </a:solidFill>
                  </a:tcPr>
                </a:tc>
                <a:tc>
                  <a:txBody>
                    <a:bodyPr/>
                    <a:lstStyle/>
                    <a:p>
                      <a:pPr algn="r"/>
                      <a:r>
                        <a:rPr sz="1300">
                          <a:solidFill>
                            <a:srgbClr val="16281E"/>
                          </a:solidFill>
                          <a:latin typeface="Public Sans"/>
                        </a:rPr>
                        <a:t>0.9%</a:t>
                      </a:r>
                    </a:p>
                  </a:txBody>
                  <a:tcPr marL="73152" marR="73152" marT="36576" marB="36576" anchor="ctr">
                    <a:solidFill>
                      <a:srgbClr val="FCFBF6"/>
                    </a:solidFill>
                  </a:tcPr>
                </a:tc>
                <a:tc>
                  <a:txBody>
                    <a:bodyPr/>
                    <a:lstStyle/>
                    <a:p>
                      <a:pPr algn="r"/>
                      <a:r>
                        <a:rPr sz="1300">
                          <a:solidFill>
                            <a:srgbClr val="16281E"/>
                          </a:solidFill>
                          <a:latin typeface="Public Sans"/>
                        </a:rPr>
                        <a:t>0.35</a:t>
                      </a:r>
                    </a:p>
                  </a:txBody>
                  <a:tcPr marL="73152" marR="73152" marT="36576" marB="36576" anchor="ctr">
                    <a:solidFill>
                      <a:srgbClr val="FCFBF6"/>
                    </a:solidFill>
                  </a:tcPr>
                </a:tc>
                <a:tc>
                  <a:txBody>
                    <a:bodyPr/>
                    <a:lstStyle/>
                    <a:p>
                      <a:pPr algn="r"/>
                      <a:r>
                        <a:rPr sz="1300">
                          <a:solidFill>
                            <a:srgbClr val="A6322B"/>
                          </a:solidFill>
                          <a:latin typeface="Public Sans"/>
                        </a:rPr>
                        <a:t>(3.37)</a:t>
                      </a:r>
                    </a:p>
                  </a:txBody>
                  <a:tcPr marL="73152" marR="73152" marT="36576" marB="36576" anchor="ctr">
                    <a:solidFill>
                      <a:srgbClr val="FCFBF6"/>
                    </a:solidFill>
                  </a:tcPr>
                </a:tc>
                <a:tc>
                  <a:txBody>
                    <a:bodyPr/>
                    <a:lstStyle/>
                    <a:p>
                      <a:pPr algn="r"/>
                      <a:r>
                        <a:rPr sz="1300">
                          <a:solidFill>
                            <a:srgbClr val="A6322B"/>
                          </a:solidFill>
                          <a:latin typeface="Public Sans"/>
                        </a:rPr>
                        <a:t>(3.41)</a:t>
                      </a:r>
                    </a:p>
                  </a:txBody>
                  <a:tcPr marL="73152" marR="73152" marT="36576" marB="36576" anchor="ctr">
                    <a:solidFill>
                      <a:srgbClr val="FCFBF6"/>
                    </a:solidFill>
                  </a:tcPr>
                </a:tc>
                <a:tc>
                  <a:txBody>
                    <a:bodyPr/>
                    <a:lstStyle/>
                    <a:p>
                      <a:pPr algn="r"/>
                      <a:r>
                        <a:rPr sz="1300">
                          <a:solidFill>
                            <a:srgbClr val="16281E"/>
                          </a:solidFill>
                          <a:latin typeface="Public Sans"/>
                        </a:rPr>
                        <a:t>2032</a:t>
                      </a:r>
                    </a:p>
                  </a:txBody>
                  <a:tcPr marL="73152" marR="73152" marT="36576" marB="36576" anchor="ctr">
                    <a:solidFill>
                      <a:srgbClr val="FCFBF6"/>
                    </a:solidFill>
                  </a:tcPr>
                </a:tc>
                <a:tc>
                  <a:txBody>
                    <a:bodyPr/>
                    <a:lstStyle/>
                    <a:p>
                      <a:pPr algn="r"/>
                      <a:r>
                        <a:rPr sz="1300">
                          <a:solidFill>
                            <a:srgbClr val="16281E"/>
                          </a:solidFill>
                          <a:latin typeface="Public Sans"/>
                        </a:rPr>
                        <a:t>2034</a:t>
                      </a:r>
                    </a:p>
                  </a:txBody>
                  <a:tcPr marL="73152" marR="73152" marT="36576" marB="36576" anchor="ctr">
                    <a:solidFill>
                      <a:srgbClr val="FCFBF6"/>
                    </a:solidFill>
                  </a:tcPr>
                </a:tc>
                <a:extLst>
                  <a:ext uri="{0D108BD9-81ED-4DB2-BD59-A6C34878D82A}">
                    <a16:rowId xmlns:a16="http://schemas.microsoft.com/office/drawing/2014/main" val="10003"/>
                  </a:ext>
                </a:extLst>
              </a:tr>
              <a:tr h="411480">
                <a:tc>
                  <a:txBody>
                    <a:bodyPr/>
                    <a:lstStyle/>
                    <a:p>
                      <a:pPr algn="l"/>
                      <a:r>
                        <a:rPr sz="1300">
                          <a:solidFill>
                            <a:srgbClr val="16281E"/>
                          </a:solidFill>
                          <a:latin typeface="Public Sans"/>
                        </a:rPr>
                        <a:t>19 mills + sewer (2027), then first class, 30 mills</a:t>
                      </a:r>
                    </a:p>
                  </a:txBody>
                  <a:tcPr marL="73152" marR="73152" marT="36576" marB="36576" anchor="ctr">
                    <a:solidFill>
                      <a:srgbClr val="F5F4EC"/>
                    </a:solidFill>
                  </a:tcPr>
                </a:tc>
                <a:tc>
                  <a:txBody>
                    <a:bodyPr/>
                    <a:lstStyle/>
                    <a:p>
                      <a:pPr algn="r"/>
                      <a:r>
                        <a:rPr sz="1300">
                          <a:solidFill>
                            <a:srgbClr val="16281E"/>
                          </a:solidFill>
                          <a:latin typeface="Public Sans"/>
                        </a:rPr>
                        <a:t>0.9%</a:t>
                      </a:r>
                    </a:p>
                  </a:txBody>
                  <a:tcPr marL="73152" marR="73152" marT="36576" marB="36576" anchor="ctr">
                    <a:solidFill>
                      <a:srgbClr val="F5F4EC"/>
                    </a:solidFill>
                  </a:tcPr>
                </a:tc>
                <a:tc>
                  <a:txBody>
                    <a:bodyPr/>
                    <a:lstStyle/>
                    <a:p>
                      <a:pPr algn="r"/>
                      <a:r>
                        <a:rPr sz="1300">
                          <a:solidFill>
                            <a:srgbClr val="16281E"/>
                          </a:solidFill>
                          <a:latin typeface="Public Sans"/>
                        </a:rPr>
                        <a:t>0.35</a:t>
                      </a:r>
                    </a:p>
                  </a:txBody>
                  <a:tcPr marL="73152" marR="73152" marT="36576" marB="36576" anchor="ctr">
                    <a:solidFill>
                      <a:srgbClr val="F5F4EC"/>
                    </a:solidFill>
                  </a:tcPr>
                </a:tc>
                <a:tc>
                  <a:txBody>
                    <a:bodyPr/>
                    <a:lstStyle/>
                    <a:p>
                      <a:pPr algn="r"/>
                      <a:r>
                        <a:rPr sz="1300">
                          <a:solidFill>
                            <a:srgbClr val="A6322B"/>
                          </a:solidFill>
                          <a:latin typeface="Public Sans"/>
                        </a:rPr>
                        <a:t>(3.37)</a:t>
                      </a:r>
                    </a:p>
                  </a:txBody>
                  <a:tcPr marL="73152" marR="73152" marT="36576" marB="36576" anchor="ctr">
                    <a:solidFill>
                      <a:srgbClr val="F5F4EC"/>
                    </a:solidFill>
                  </a:tcPr>
                </a:tc>
                <a:tc>
                  <a:txBody>
                    <a:bodyPr/>
                    <a:lstStyle/>
                    <a:p>
                      <a:pPr algn="r"/>
                      <a:r>
                        <a:rPr sz="1300">
                          <a:solidFill>
                            <a:srgbClr val="16281E"/>
                          </a:solidFill>
                          <a:latin typeface="Public Sans"/>
                        </a:rPr>
                        <a:t>2.28</a:t>
                      </a:r>
                    </a:p>
                  </a:txBody>
                  <a:tcPr marL="73152" marR="73152" marT="36576" marB="36576" anchor="ctr">
                    <a:solidFill>
                      <a:srgbClr val="F5F4EC"/>
                    </a:solidFill>
                  </a:tcPr>
                </a:tc>
                <a:tc>
                  <a:txBody>
                    <a:bodyPr/>
                    <a:lstStyle/>
                    <a:p>
                      <a:pPr algn="r"/>
                      <a:r>
                        <a:rPr sz="1300">
                          <a:solidFill>
                            <a:srgbClr val="16281E"/>
                          </a:solidFill>
                          <a:latin typeface="Public Sans"/>
                        </a:rPr>
                        <a:t>2032</a:t>
                      </a:r>
                    </a:p>
                  </a:txBody>
                  <a:tcPr marL="73152" marR="73152" marT="36576" marB="36576" anchor="ctr">
                    <a:solidFill>
                      <a:srgbClr val="F5F4EC"/>
                    </a:solidFill>
                  </a:tcPr>
                </a:tc>
                <a:tc>
                  <a:txBody>
                    <a:bodyPr/>
                    <a:lstStyle/>
                    <a:p>
                      <a:pPr algn="r"/>
                      <a:r>
                        <a:rPr sz="1300">
                          <a:solidFill>
                            <a:srgbClr val="16281E"/>
                          </a:solidFill>
                          <a:latin typeface="Public Sans"/>
                        </a:rPr>
                        <a:t>Not by 2035</a:t>
                      </a:r>
                    </a:p>
                  </a:txBody>
                  <a:tcPr marL="73152" marR="73152" marT="36576" marB="36576" anchor="ctr">
                    <a:solidFill>
                      <a:srgbClr val="F5F4EC"/>
                    </a:solidFill>
                  </a:tcPr>
                </a:tc>
                <a:extLst>
                  <a:ext uri="{0D108BD9-81ED-4DB2-BD59-A6C34878D82A}">
                    <a16:rowId xmlns:a16="http://schemas.microsoft.com/office/drawing/2014/main" val="10099"/>
                  </a:ext>
                </a:extLst>
              </a:tr>
              <a:tr h="411480">
                <a:tc>
                  <a:txBody>
                    <a:bodyPr/>
                    <a:lstStyle/>
                    <a:p>
                      <a:pPr algn="l"/>
                      <a:r>
                        <a:rPr sz="1300">
                          <a:solidFill>
                            <a:srgbClr val="16281E"/>
                          </a:solidFill>
                          <a:latin typeface="Public Sans"/>
                        </a:rPr>
                        <a:t>EIT</a:t>
                      </a:r>
                    </a:p>
                  </a:txBody>
                  <a:tcPr marL="73152" marR="73152" marT="36576" marB="36576" anchor="ctr">
                    <a:solidFill>
                      <a:srgbClr val="FCFBF6"/>
                    </a:solidFill>
                  </a:tcPr>
                </a:tc>
                <a:tc>
                  <a:txBody>
                    <a:bodyPr/>
                    <a:lstStyle/>
                    <a:p>
                      <a:pPr algn="r"/>
                      <a:r>
                        <a:rPr sz="1300">
                          <a:solidFill>
                            <a:srgbClr val="16281E"/>
                          </a:solidFill>
                          <a:latin typeface="Public Sans"/>
                        </a:rPr>
                        <a:t>1.5%</a:t>
                      </a:r>
                    </a:p>
                  </a:txBody>
                  <a:tcPr marL="73152" marR="73152" marT="36576" marB="36576" anchor="ctr">
                    <a:solidFill>
                      <a:srgbClr val="FCFBF6"/>
                    </a:solidFill>
                  </a:tcPr>
                </a:tc>
                <a:tc>
                  <a:txBody>
                    <a:bodyPr/>
                    <a:lstStyle/>
                    <a:p>
                      <a:pPr algn="r"/>
                      <a:r>
                        <a:rPr sz="1300">
                          <a:solidFill>
                            <a:srgbClr val="16281E"/>
                          </a:solidFill>
                          <a:latin typeface="Public Sans"/>
                        </a:rPr>
                        <a:t>2.55</a:t>
                      </a:r>
                    </a:p>
                  </a:txBody>
                  <a:tcPr marL="73152" marR="73152" marT="36576" marB="36576" anchor="ctr">
                    <a:solidFill>
                      <a:srgbClr val="FCFBF6"/>
                    </a:solidFill>
                  </a:tcPr>
                </a:tc>
                <a:tc>
                  <a:txBody>
                    <a:bodyPr/>
                    <a:lstStyle/>
                    <a:p>
                      <a:pPr algn="r"/>
                      <a:r>
                        <a:rPr sz="1300">
                          <a:solidFill>
                            <a:srgbClr val="A6322B"/>
                          </a:solidFill>
                          <a:latin typeface="Public Sans"/>
                        </a:rPr>
                        <a:t>(0.35)</a:t>
                      </a:r>
                    </a:p>
                  </a:txBody>
                  <a:tcPr marL="73152" marR="73152" marT="36576" marB="36576" anchor="ctr">
                    <a:solidFill>
                      <a:srgbClr val="FCFBF6"/>
                    </a:solidFill>
                  </a:tcPr>
                </a:tc>
                <a:tc>
                  <a:txBody>
                    <a:bodyPr/>
                    <a:lstStyle/>
                    <a:p>
                      <a:pPr algn="r"/>
                      <a:r>
                        <a:rPr sz="1300">
                          <a:solidFill>
                            <a:srgbClr val="16281E"/>
                          </a:solidFill>
                          <a:latin typeface="Public Sans"/>
                        </a:rPr>
                        <a:t>35.10</a:t>
                      </a:r>
                    </a:p>
                  </a:txBody>
                  <a:tcPr marL="73152" marR="73152" marT="36576" marB="36576" anchor="ctr">
                    <a:solidFill>
                      <a:srgbClr val="FCFBF6"/>
                    </a:solidFill>
                  </a:tcPr>
                </a:tc>
                <a:tc>
                  <a:txBody>
                    <a:bodyPr/>
                    <a:lstStyle/>
                    <a:p>
                      <a:pPr algn="r"/>
                      <a:r>
                        <a:rPr sz="1300">
                          <a:solidFill>
                            <a:srgbClr val="16281E"/>
                          </a:solidFill>
                          <a:latin typeface="Public Sans"/>
                        </a:rPr>
                        <a:t>2035</a:t>
                      </a:r>
                    </a:p>
                  </a:txBody>
                  <a:tcPr marL="73152" marR="73152" marT="36576" marB="36576" anchor="ctr">
                    <a:solidFill>
                      <a:srgbClr val="FCFBF6"/>
                    </a:solidFill>
                  </a:tcPr>
                </a:tc>
                <a:tc>
                  <a:txBody>
                    <a:bodyPr/>
                    <a:lstStyle/>
                    <a:p>
                      <a:pPr algn="r"/>
                      <a:r>
                        <a:rPr sz="1300">
                          <a:solidFill>
                            <a:srgbClr val="16281E"/>
                          </a:solidFill>
                          <a:latin typeface="Public Sans"/>
                        </a:rPr>
                        <a:t>Not by 2035</a:t>
                      </a:r>
                    </a:p>
                  </a:txBody>
                  <a:tcPr marL="73152" marR="73152" marT="36576" marB="36576" anchor="ctr">
                    <a:solidFill>
                      <a:srgbClr val="FCFBF6"/>
                    </a:solidFill>
                  </a:tcPr>
                </a:tc>
                <a:extLst>
                  <a:ext uri="{0D108BD9-81ED-4DB2-BD59-A6C34878D82A}">
                    <a16:rowId xmlns:a16="http://schemas.microsoft.com/office/drawing/2014/main" val="10004"/>
                  </a:ext>
                </a:extLst>
              </a:tr>
              <a:tr h="411480">
                <a:tc>
                  <a:txBody>
                    <a:bodyPr/>
                    <a:lstStyle/>
                    <a:p>
                      <a:pPr algn="l"/>
                      <a:r>
                        <a:rPr sz="1300">
                          <a:solidFill>
                            <a:srgbClr val="16281E"/>
                          </a:solidFill>
                          <a:latin typeface="Public Sans"/>
                        </a:rPr>
                        <a:t>EIT, 5-mill cut, no per capita</a:t>
                      </a:r>
                    </a:p>
                  </a:txBody>
                  <a:tcPr marL="73152" marR="73152" marT="36576" marB="36576" anchor="ctr">
                    <a:solidFill>
                      <a:srgbClr val="F5F4EC"/>
                    </a:solidFill>
                  </a:tcPr>
                </a:tc>
                <a:tc>
                  <a:txBody>
                    <a:bodyPr/>
                    <a:lstStyle/>
                    <a:p>
                      <a:pPr algn="r"/>
                      <a:r>
                        <a:rPr sz="1300">
                          <a:solidFill>
                            <a:srgbClr val="16281E"/>
                          </a:solidFill>
                          <a:latin typeface="Public Sans"/>
                        </a:rPr>
                        <a:t>1.8%</a:t>
                      </a:r>
                    </a:p>
                  </a:txBody>
                  <a:tcPr marL="73152" marR="73152" marT="36576" marB="36576" anchor="ctr">
                    <a:solidFill>
                      <a:srgbClr val="F5F4EC"/>
                    </a:solidFill>
                  </a:tcPr>
                </a:tc>
                <a:tc>
                  <a:txBody>
                    <a:bodyPr/>
                    <a:lstStyle/>
                    <a:p>
                      <a:pPr algn="r"/>
                      <a:r>
                        <a:rPr sz="1300">
                          <a:solidFill>
                            <a:srgbClr val="A6322B"/>
                          </a:solidFill>
                          <a:latin typeface="Public Sans"/>
                        </a:rPr>
                        <a:t>(0.31)</a:t>
                      </a:r>
                    </a:p>
                  </a:txBody>
                  <a:tcPr marL="73152" marR="73152" marT="36576" marB="36576" anchor="ctr">
                    <a:solidFill>
                      <a:srgbClr val="F5F4EC"/>
                    </a:solidFill>
                  </a:tcPr>
                </a:tc>
                <a:tc>
                  <a:txBody>
                    <a:bodyPr/>
                    <a:lstStyle/>
                    <a:p>
                      <a:pPr algn="r"/>
                      <a:r>
                        <a:rPr sz="1300">
                          <a:solidFill>
                            <a:srgbClr val="A6322B"/>
                          </a:solidFill>
                          <a:latin typeface="Public Sans"/>
                        </a:rPr>
                        <a:t>(3.13)</a:t>
                      </a:r>
                    </a:p>
                  </a:txBody>
                  <a:tcPr marL="73152" marR="73152" marT="36576" marB="36576" anchor="ctr">
                    <a:solidFill>
                      <a:srgbClr val="F5F4EC"/>
                    </a:solidFill>
                  </a:tcPr>
                </a:tc>
                <a:tc>
                  <a:txBody>
                    <a:bodyPr/>
                    <a:lstStyle/>
                    <a:p>
                      <a:pPr algn="r"/>
                      <a:r>
                        <a:rPr sz="1300">
                          <a:solidFill>
                            <a:srgbClr val="16281E"/>
                          </a:solidFill>
                          <a:latin typeface="Public Sans"/>
                        </a:rPr>
                        <a:t>9.41</a:t>
                      </a:r>
                    </a:p>
                  </a:txBody>
                  <a:tcPr marL="73152" marR="73152" marT="36576" marB="36576" anchor="ctr">
                    <a:solidFill>
                      <a:srgbClr val="F5F4EC"/>
                    </a:solidFill>
                  </a:tcPr>
                </a:tc>
                <a:tc>
                  <a:txBody>
                    <a:bodyPr/>
                    <a:lstStyle/>
                    <a:p>
                      <a:pPr algn="r"/>
                      <a:r>
                        <a:rPr sz="1300">
                          <a:solidFill>
                            <a:srgbClr val="16281E"/>
                          </a:solidFill>
                          <a:latin typeface="Public Sans"/>
                        </a:rPr>
                        <a:t>2031</a:t>
                      </a:r>
                    </a:p>
                  </a:txBody>
                  <a:tcPr marL="73152" marR="73152" marT="36576" marB="36576" anchor="ctr">
                    <a:solidFill>
                      <a:srgbClr val="F5F4EC"/>
                    </a:solidFill>
                  </a:tcPr>
                </a:tc>
                <a:tc>
                  <a:txBody>
                    <a:bodyPr/>
                    <a:lstStyle/>
                    <a:p>
                      <a:pPr algn="r"/>
                      <a:r>
                        <a:rPr sz="1300">
                          <a:solidFill>
                            <a:srgbClr val="16281E"/>
                          </a:solidFill>
                          <a:latin typeface="Public Sans"/>
                        </a:rPr>
                        <a:t>Not by 2035</a:t>
                      </a:r>
                    </a:p>
                  </a:txBody>
                  <a:tcPr marL="73152" marR="73152" marT="36576" marB="36576" anchor="ctr">
                    <a:solidFill>
                      <a:srgbClr val="F5F4EC"/>
                    </a:solidFill>
                  </a:tcPr>
                </a:tc>
                <a:extLst>
                  <a:ext uri="{0D108BD9-81ED-4DB2-BD59-A6C34878D82A}">
                    <a16:rowId xmlns:a16="http://schemas.microsoft.com/office/drawing/2014/main" val="10005"/>
                  </a:ext>
                </a:extLst>
              </a:tr>
            </a:tbl>
          </a:graphicData>
        </a:graphic>
      </p:graphicFrame>
      <p:sp>
        <p:nvSpPr>
          <p:cNvPr id="9" name="Method strip"/>
          <p:cNvSpPr/>
          <p:nvPr/>
        </p:nvSpPr>
        <p:spPr>
          <a:xfrm>
            <a:off x="822960" y="5303520"/>
            <a:ext cx="10561320" cy="868680"/>
          </a:xfrm>
          <a:prstGeom prst="roundRect">
            <a:avLst>
              <a:gd name="adj" fmla="val 5000"/>
            </a:avLst>
          </a:prstGeom>
          <a:solidFill>
            <a:srgbClr val="F3E9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Method text"/>
          <p:cNvSpPr txBox="1"/>
          <p:nvPr/>
        </p:nvSpPr>
        <p:spPr>
          <a:xfrm>
            <a:off x="1024128" y="5376672"/>
            <a:ext cx="10149840" cy="731520"/>
          </a:xfrm>
          <a:prstGeom prst="rect">
            <a:avLst/>
          </a:prstGeom>
          <a:noFill/>
        </p:spPr>
        <p:txBody>
          <a:bodyPr wrap="square" lIns="0" tIns="0" rIns="0" bIns="0" anchor="ctr">
            <a:noAutofit/>
          </a:bodyPr>
          <a:lstStyle/>
          <a:p>
            <a:pPr algn="l"/>
            <a:r>
              <a:rPr sz="1150" b="1">
                <a:solidFill>
                  <a:srgbClr val="16281E"/>
                </a:solidFill>
                <a:latin typeface="Public Sans"/>
              </a:rPr>
              <a:t>Method: </a:t>
            </a:r>
            <a:r>
              <a:rPr sz="1150" b="0">
                <a:solidFill>
                  <a:srgbClr val="16281E"/>
                </a:solidFill>
                <a:latin typeface="Public Sans"/>
              </a:rPr>
              <a:t>revenues grow at each scenario's 2028–2030 average rate; expenditures grow 4.3% a year (their 2028–2030 average) in all six. Not a budget: no future rate changes, new revenues or spending decisions are assumed.</a:t>
            </a:r>
            <a:r>
              <a:rPr sz="1150" b="1">
                <a:solidFill>
                  <a:srgbClr val="16281E"/>
                </a:solidFill>
                <a:latin typeface="Public Sans"/>
              </a:rPr>
              <a:t> Assumptions carried forward: </a:t>
            </a:r>
            <a:r>
              <a:rPr sz="1150" b="0">
                <a:solidFill>
                  <a:srgbClr val="16281E"/>
                </a:solidFill>
                <a:latin typeface="Public Sans"/>
              </a:rPr>
              <a:t>19 mills every year (court order renewed if needed), 30 mills from 2028, EIT at 0.5% from 2028.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
    <p:bg>
      <p:bgPr>
        <a:solidFill>
          <a:srgbClr val="F5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56B41"/>
                </a:solidFill>
                <a:latin typeface="Public Sans" pitchFamily="34" charset="0"/>
                <a:ea typeface="Public Sans" pitchFamily="34" charset="-122"/>
                <a:cs typeface="Public Sans" pitchFamily="34" charset="-120"/>
              </a:rPr>
              <a:t>SUMMARY</a:t>
            </a:r>
            <a:endParaRPr lang="en-US" sz="1200" dirty="0"/>
          </a:p>
        </p:txBody>
      </p:sp>
      <p:sp>
        <p:nvSpPr>
          <p:cNvPr id="3" name="Text 1"/>
          <p:cNvSpPr/>
          <p:nvPr/>
        </p:nvSpPr>
        <p:spPr>
          <a:xfrm>
            <a:off x="812800" y="1102320"/>
            <a:ext cx="10883392" cy="843161"/>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6281E"/>
                </a:solidFill>
                <a:latin typeface="Libre Baskerville" pitchFamily="34" charset="0"/>
                <a:ea typeface="Libre Baskerville" pitchFamily="34" charset="-122"/>
                <a:cs typeface="Libre Baskerville" pitchFamily="34" charset="-120"/>
              </a:rPr>
              <a:t>What each scenario requires, and results through 2035</a:t>
            </a:r>
            <a:endParaRPr lang="en-US" sz="2800" dirty="0"/>
          </a:p>
        </p:txBody>
      </p:sp>
      <p:sp>
        <p:nvSpPr>
          <p:cNvPr id="6" name="Text 3"/>
          <p:cNvSpPr/>
          <p:nvPr/>
        </p:nvSpPr>
        <p:spPr>
          <a:xfrm>
            <a:off x="812800" y="6238280"/>
            <a:ext cx="9144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5645A"/>
                </a:solidFill>
                <a:latin typeface="Public Sans" pitchFamily="34" charset="0"/>
                <a:ea typeface="Public Sans" pitchFamily="34" charset="-122"/>
                <a:cs typeface="Public Sans" pitchFamily="34" charset="-120"/>
              </a:rPr>
              <a:t>Lower Makefield Township · Sources: 2027 draft budget workbooks (10-02-2026); township codes; trend projection</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5645A"/>
                </a:solidFill>
                <a:latin typeface="Public Sans" pitchFamily="34" charset="0"/>
                <a:ea typeface="Public Sans" pitchFamily="34" charset="-122"/>
                <a:cs typeface="Public Sans" pitchFamily="34" charset="-120"/>
              </a:rPr>
              <a:t>30</a:t>
            </a:r>
            <a:endParaRPr lang="en-US" sz="1200" dirty="0"/>
          </a:p>
        </p:txBody>
      </p:sp>
      <p:graphicFrame>
        <p:nvGraphicFramePr>
          <p:cNvPr id="8" name="Summary table"/>
          <p:cNvGraphicFramePr>
            <a:graphicFrameLocks noGrp="1"/>
          </p:cNvGraphicFramePr>
          <p:nvPr/>
        </p:nvGraphicFramePr>
        <p:xfrm>
          <a:off x="822960" y="1965960"/>
          <a:ext cx="10561320" cy="3895344"/>
        </p:xfrm>
        <a:graphic>
          <a:graphicData uri="http://schemas.openxmlformats.org/drawingml/2006/table">
            <a:tbl>
              <a:tblPr>
                <a:tableStyleId>{5C22544A-7EE6-4342-B048-85BDC9FD1C3A}</a:tableStyleId>
              </a:tblPr>
              <a:tblGrid>
                <a:gridCol w="25146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508760">
                  <a:extLst>
                    <a:ext uri="{9D8B030D-6E8A-4147-A177-3AD203B41FA5}">
                      <a16:colId xmlns:a16="http://schemas.microsoft.com/office/drawing/2014/main" val="20004"/>
                    </a:ext>
                  </a:extLst>
                </a:gridCol>
              </a:tblGrid>
              <a:tr h="457200">
                <a:tc>
                  <a:txBody>
                    <a:bodyPr/>
                    <a:lstStyle/>
                    <a:p>
                      <a:pPr algn="l"/>
                      <a:r>
                        <a:rPr sz="1200" b="1">
                          <a:solidFill>
                            <a:srgbClr val="F5F4EC"/>
                          </a:solidFill>
                          <a:latin typeface="Public Sans"/>
                        </a:rPr>
                        <a:t>Scenario</a:t>
                      </a:r>
                    </a:p>
                  </a:txBody>
                  <a:tcPr marL="73152" marR="73152" marT="36576" marB="36576" anchor="ctr">
                    <a:solidFill>
                      <a:srgbClr val="143D29"/>
                    </a:solidFill>
                  </a:tcPr>
                </a:tc>
                <a:tc>
                  <a:txBody>
                    <a:bodyPr/>
                    <a:lstStyle/>
                    <a:p>
                      <a:pPr algn="l"/>
                      <a:r>
                        <a:rPr sz="1200" b="1">
                          <a:solidFill>
                            <a:srgbClr val="F5F4EC"/>
                          </a:solidFill>
                          <a:latin typeface="Public Sans"/>
                        </a:rPr>
                        <a:t>Required action</a:t>
                      </a:r>
                    </a:p>
                  </a:txBody>
                  <a:tcPr marL="73152" marR="73152" marT="36576" marB="36576" anchor="ctr">
                    <a:solidFill>
                      <a:srgbClr val="143D29"/>
                    </a:solidFill>
                  </a:tcPr>
                </a:tc>
                <a:tc>
                  <a:txBody>
                    <a:bodyPr/>
                    <a:lstStyle/>
                    <a:p>
                      <a:pPr algn="l"/>
                      <a:r>
                        <a:rPr sz="1200" b="1">
                          <a:solidFill>
                            <a:srgbClr val="F5F4EC"/>
                          </a:solidFill>
                          <a:latin typeface="Public Sans"/>
                        </a:rPr>
                        <a:t>Earliest effect</a:t>
                      </a:r>
                    </a:p>
                  </a:txBody>
                  <a:tcPr marL="73152" marR="73152" marT="36576" marB="36576" anchor="ctr">
                    <a:solidFill>
                      <a:srgbClr val="143D29"/>
                    </a:solidFill>
                  </a:tcPr>
                </a:tc>
                <a:tc>
                  <a:txBody>
                    <a:bodyPr/>
                    <a:lstStyle/>
                    <a:p>
                      <a:pPr algn="l"/>
                      <a:r>
                        <a:rPr sz="1200" b="1">
                          <a:solidFill>
                            <a:srgbClr val="F5F4EC"/>
                          </a:solidFill>
                          <a:latin typeface="Public Sans"/>
                        </a:rPr>
                        <a:t>2027–2030 (workbooks)</a:t>
                      </a:r>
                    </a:p>
                  </a:txBody>
                  <a:tcPr marL="73152" marR="73152" marT="36576" marB="36576" anchor="ctr">
                    <a:solidFill>
                      <a:srgbClr val="143D29"/>
                    </a:solidFill>
                  </a:tcPr>
                </a:tc>
                <a:tc>
                  <a:txBody>
                    <a:bodyPr/>
                    <a:lstStyle/>
                    <a:p>
                      <a:pPr algn="l"/>
                      <a:r>
                        <a:rPr sz="1200" b="1">
                          <a:solidFill>
                            <a:srgbClr val="F5F4EC"/>
                          </a:solidFill>
                          <a:latin typeface="Public Sans"/>
                        </a:rPr>
                        <a:t>2031–2035 (trend)</a:t>
                      </a:r>
                    </a:p>
                  </a:txBody>
                  <a:tcPr marL="73152" marR="73152" marT="36576" marB="36576" anchor="ctr">
                    <a:solidFill>
                      <a:srgbClr val="143D29"/>
                    </a:solidFill>
                  </a:tcPr>
                </a:tc>
                <a:extLst>
                  <a:ext uri="{0D108BD9-81ED-4DB2-BD59-A6C34878D82A}">
                    <a16:rowId xmlns:a16="http://schemas.microsoft.com/office/drawing/2014/main" val="10000"/>
                  </a:ext>
                </a:extLst>
              </a:tr>
              <a:tr h="548640">
                <a:tc>
                  <a:txBody>
                    <a:bodyPr/>
                    <a:lstStyle/>
                    <a:p>
                      <a:pPr algn="l"/>
                      <a:r>
                        <a:rPr sz="1200">
                          <a:solidFill>
                            <a:srgbClr val="16281E"/>
                          </a:solidFill>
                          <a:latin typeface="Public Sans"/>
                        </a:rPr>
                        <a:t>Budget as is</a:t>
                      </a:r>
                    </a:p>
                  </a:txBody>
                  <a:tcPr marL="73152" marR="73152" marT="36576" marB="36576" anchor="ctr">
                    <a:solidFill>
                      <a:srgbClr val="FCFBF6"/>
                    </a:solidFill>
                  </a:tcPr>
                </a:tc>
                <a:tc>
                  <a:txBody>
                    <a:bodyPr/>
                    <a:lstStyle/>
                    <a:p>
                      <a:pPr algn="l"/>
                      <a:r>
                        <a:rPr sz="1200">
                          <a:solidFill>
                            <a:srgbClr val="16281E"/>
                          </a:solidFill>
                          <a:latin typeface="Public Sans"/>
                        </a:rPr>
                        <a:t>None</a:t>
                      </a:r>
                    </a:p>
                  </a:txBody>
                  <a:tcPr marL="73152" marR="73152" marT="36576" marB="36576" anchor="ctr">
                    <a:solidFill>
                      <a:srgbClr val="FCFBF6"/>
                    </a:solidFill>
                  </a:tcPr>
                </a:tc>
                <a:tc>
                  <a:txBody>
                    <a:bodyPr/>
                    <a:lstStyle/>
                    <a:p>
                      <a:pPr algn="l"/>
                      <a:r>
                        <a:rPr sz="1200">
                          <a:solidFill>
                            <a:srgbClr val="16281E"/>
                          </a:solidFill>
                          <a:latin typeface="Public Sans"/>
                        </a:rPr>
                        <a:t>—</a:t>
                      </a:r>
                    </a:p>
                  </a:txBody>
                  <a:tcPr marL="73152" marR="73152" marT="36576" marB="36576" anchor="ctr">
                    <a:solidFill>
                      <a:srgbClr val="FCFBF6"/>
                    </a:solidFill>
                  </a:tcPr>
                </a:tc>
                <a:tc>
                  <a:txBody>
                    <a:bodyPr/>
                    <a:lstStyle/>
                    <a:p>
                      <a:pPr algn="l"/>
                      <a:r>
                        <a:rPr sz="1200">
                          <a:solidFill>
                            <a:srgbClr val="16281E"/>
                          </a:solidFill>
                          <a:latin typeface="Public Sans"/>
                        </a:rPr>
                        <a:t>Deficit each year</a:t>
                      </a:r>
                    </a:p>
                  </a:txBody>
                  <a:tcPr marL="73152" marR="73152" marT="36576" marB="36576" anchor="ctr">
                    <a:solidFill>
                      <a:srgbClr val="FCFBF6"/>
                    </a:solidFill>
                  </a:tcPr>
                </a:tc>
                <a:tc>
                  <a:txBody>
                    <a:bodyPr/>
                    <a:lstStyle/>
                    <a:p>
                      <a:pPr algn="l"/>
                      <a:r>
                        <a:rPr sz="1200">
                          <a:solidFill>
                            <a:srgbClr val="16281E"/>
                          </a:solidFill>
                          <a:latin typeface="Public Sans"/>
                        </a:rPr>
                        <a:t>Deficits continue</a:t>
                      </a:r>
                    </a:p>
                  </a:txBody>
                  <a:tcPr marL="73152" marR="73152" marT="36576" marB="36576" anchor="ctr">
                    <a:solidFill>
                      <a:srgbClr val="FCFBF6"/>
                    </a:solidFill>
                  </a:tcPr>
                </a:tc>
                <a:extLst>
                  <a:ext uri="{0D108BD9-81ED-4DB2-BD59-A6C34878D82A}">
                    <a16:rowId xmlns:a16="http://schemas.microsoft.com/office/drawing/2014/main" val="10001"/>
                  </a:ext>
                </a:extLst>
              </a:tr>
              <a:tr h="548640">
                <a:tc>
                  <a:txBody>
                    <a:bodyPr/>
                    <a:lstStyle/>
                    <a:p>
                      <a:pPr algn="l"/>
                      <a:r>
                        <a:rPr sz="1200">
                          <a:solidFill>
                            <a:srgbClr val="16281E"/>
                          </a:solidFill>
                          <a:latin typeface="Public Sans"/>
                        </a:rPr>
                        <a:t>19 mills + one-time sewer transfer</a:t>
                      </a:r>
                    </a:p>
                  </a:txBody>
                  <a:tcPr marL="73152" marR="73152" marT="36576" marB="36576" anchor="ctr">
                    <a:solidFill>
                      <a:srgbClr val="F5F4EC"/>
                    </a:solidFill>
                  </a:tcPr>
                </a:tc>
                <a:tc>
                  <a:txBody>
                    <a:bodyPr/>
                    <a:lstStyle/>
                    <a:p>
                      <a:pPr algn="l"/>
                      <a:r>
                        <a:rPr sz="1200">
                          <a:solidFill>
                            <a:srgbClr val="16281E"/>
                          </a:solidFill>
                          <a:latin typeface="Public Sans"/>
                        </a:rPr>
                        <a:t>Court approval for mills above 14; sewer fund transfer</a:t>
                      </a:r>
                    </a:p>
                  </a:txBody>
                  <a:tcPr marL="73152" marR="73152" marT="36576" marB="36576" anchor="ctr">
                    <a:solidFill>
                      <a:srgbClr val="F5F4EC"/>
                    </a:solidFill>
                  </a:tcPr>
                </a:tc>
                <a:tc>
                  <a:txBody>
                    <a:bodyPr/>
                    <a:lstStyle/>
                    <a:p>
                      <a:pPr algn="l"/>
                      <a:r>
                        <a:rPr sz="1200">
                          <a:solidFill>
                            <a:srgbClr val="16281E"/>
                          </a:solidFill>
                          <a:latin typeface="Public Sans"/>
                        </a:rPr>
                        <a:t>2027, if the court rules before the levy is adopted</a:t>
                      </a:r>
                    </a:p>
                  </a:txBody>
                  <a:tcPr marL="73152" marR="73152" marT="36576" marB="36576" anchor="ctr">
                    <a:solidFill>
                      <a:srgbClr val="F5F4EC"/>
                    </a:solidFill>
                  </a:tcPr>
                </a:tc>
                <a:tc>
                  <a:txBody>
                    <a:bodyPr/>
                    <a:lstStyle/>
                    <a:p>
                      <a:pPr algn="l"/>
                      <a:r>
                        <a:rPr sz="1200">
                          <a:solidFill>
                            <a:srgbClr val="16281E"/>
                          </a:solidFill>
                          <a:latin typeface="Public Sans"/>
                        </a:rPr>
                        <a:t>Surplus 2027; deficits 2028–2030</a:t>
                      </a:r>
                    </a:p>
                  </a:txBody>
                  <a:tcPr marL="73152" marR="73152" marT="36576" marB="36576" anchor="ctr">
                    <a:solidFill>
                      <a:srgbClr val="F5F4EC"/>
                    </a:solidFill>
                  </a:tcPr>
                </a:tc>
                <a:tc>
                  <a:txBody>
                    <a:bodyPr/>
                    <a:lstStyle/>
                    <a:p>
                      <a:pPr algn="l"/>
                      <a:r>
                        <a:rPr sz="1200">
                          <a:solidFill>
                            <a:srgbClr val="16281E"/>
                          </a:solidFill>
                          <a:latin typeface="Public Sans"/>
                        </a:rPr>
                        <a:t>Deficits continue</a:t>
                      </a:r>
                    </a:p>
                  </a:txBody>
                  <a:tcPr marL="73152" marR="73152" marT="36576" marB="36576" anchor="ctr">
                    <a:solidFill>
                      <a:srgbClr val="F5F4EC"/>
                    </a:solidFill>
                  </a:tcPr>
                </a:tc>
                <a:extLst>
                  <a:ext uri="{0D108BD9-81ED-4DB2-BD59-A6C34878D82A}">
                    <a16:rowId xmlns:a16="http://schemas.microsoft.com/office/drawing/2014/main" val="10002"/>
                  </a:ext>
                </a:extLst>
              </a:tr>
              <a:tr h="548640">
                <a:tc>
                  <a:txBody>
                    <a:bodyPr/>
                    <a:lstStyle/>
                    <a:p>
                      <a:pPr algn="l"/>
                      <a:r>
                        <a:rPr sz="1200">
                          <a:solidFill>
                            <a:srgbClr val="16281E"/>
                          </a:solidFill>
                          <a:latin typeface="Public Sans"/>
                        </a:rPr>
                        <a:t>First class township, 30 mills</a:t>
                      </a:r>
                    </a:p>
                  </a:txBody>
                  <a:tcPr marL="73152" marR="73152" marT="36576" marB="36576" anchor="ctr">
                    <a:solidFill>
                      <a:srgbClr val="FCFBF6"/>
                    </a:solidFill>
                  </a:tcPr>
                </a:tc>
                <a:tc>
                  <a:txBody>
                    <a:bodyPr/>
                    <a:lstStyle/>
                    <a:p>
                      <a:pPr algn="l"/>
                      <a:r>
                        <a:rPr sz="1200">
                          <a:solidFill>
                            <a:srgbClr val="16281E"/>
                          </a:solidFill>
                          <a:latin typeface="Public Sans"/>
                        </a:rPr>
                        <a:t>Referendum; change to first class; Civil Service Commission; stormwater authority or other funding</a:t>
                      </a:r>
                    </a:p>
                  </a:txBody>
                  <a:tcPr marL="73152" marR="73152" marT="36576" marB="36576" anchor="ctr">
                    <a:solidFill>
                      <a:srgbClr val="FCFBF6"/>
                    </a:solidFill>
                  </a:tcPr>
                </a:tc>
                <a:tc>
                  <a:txBody>
                    <a:bodyPr/>
                    <a:lstStyle/>
                    <a:p>
                      <a:pPr algn="l"/>
                      <a:r>
                        <a:rPr sz="1200">
                          <a:solidFill>
                            <a:srgbClr val="16281E"/>
                          </a:solidFill>
                          <a:latin typeface="Public Sans"/>
                        </a:rPr>
                        <a:t>January 2028 (2028 levy: solicitor to confirm)</a:t>
                      </a:r>
                    </a:p>
                  </a:txBody>
                  <a:tcPr marL="73152" marR="73152" marT="36576" marB="36576" anchor="ctr">
                    <a:solidFill>
                      <a:srgbClr val="FCFBF6"/>
                    </a:solidFill>
                  </a:tcPr>
                </a:tc>
                <a:tc>
                  <a:txBody>
                    <a:bodyPr/>
                    <a:lstStyle/>
                    <a:p>
                      <a:pPr algn="l"/>
                      <a:r>
                        <a:rPr sz="1200">
                          <a:solidFill>
                            <a:srgbClr val="16281E"/>
                          </a:solidFill>
                          <a:latin typeface="Public Sans"/>
                        </a:rPr>
                        <a:t>Deficit 2027; surpluses 2028–2030</a:t>
                      </a:r>
                    </a:p>
                  </a:txBody>
                  <a:tcPr marL="73152" marR="73152" marT="36576" marB="36576" anchor="ctr">
                    <a:solidFill>
                      <a:srgbClr val="FCFBF6"/>
                    </a:solidFill>
                  </a:tcPr>
                </a:tc>
                <a:tc>
                  <a:txBody>
                    <a:bodyPr/>
                    <a:lstStyle/>
                    <a:p>
                      <a:pPr algn="l"/>
                      <a:r>
                        <a:rPr sz="1200">
                          <a:solidFill>
                            <a:srgbClr val="16281E"/>
                          </a:solidFill>
                          <a:latin typeface="Public Sans"/>
                        </a:rPr>
                        <a:t>Deficits from 2032</a:t>
                      </a:r>
                    </a:p>
                  </a:txBody>
                  <a:tcPr marL="73152" marR="73152" marT="36576" marB="36576" anchor="ctr">
                    <a:solidFill>
                      <a:srgbClr val="FCFBF6"/>
                    </a:solidFill>
                  </a:tcPr>
                </a:tc>
                <a:extLst>
                  <a:ext uri="{0D108BD9-81ED-4DB2-BD59-A6C34878D82A}">
                    <a16:rowId xmlns:a16="http://schemas.microsoft.com/office/drawing/2014/main" val="10003"/>
                  </a:ext>
                </a:extLst>
              </a:tr>
              <a:tr h="548640">
                <a:tc>
                  <a:txBody>
                    <a:bodyPr/>
                    <a:lstStyle/>
                    <a:p>
                      <a:pPr algn="l"/>
                      <a:r>
                        <a:rPr sz="1200">
                          <a:solidFill>
                            <a:srgbClr val="16281E"/>
                          </a:solidFill>
                          <a:latin typeface="Public Sans"/>
                        </a:rPr>
                        <a:t>19 mills + sewer (2027), then first class, 30 mills</a:t>
                      </a:r>
                    </a:p>
                  </a:txBody>
                  <a:tcPr marL="73152" marR="73152" marT="36576" marB="36576" anchor="ctr">
                    <a:solidFill>
                      <a:srgbClr val="F5F4EC"/>
                    </a:solidFill>
                  </a:tcPr>
                </a:tc>
                <a:tc>
                  <a:txBody>
                    <a:bodyPr/>
                    <a:lstStyle/>
                    <a:p>
                      <a:pPr algn="l"/>
                      <a:r>
                        <a:rPr sz="1200">
                          <a:solidFill>
                            <a:srgbClr val="16281E"/>
                          </a:solidFill>
                          <a:latin typeface="Public Sans"/>
                        </a:rPr>
                        <a:t>Court approval and sewer transfer for 2027; then the first class steps above</a:t>
                      </a:r>
                    </a:p>
                  </a:txBody>
                  <a:tcPr marL="73152" marR="73152" marT="36576" marB="36576" anchor="ctr">
                    <a:solidFill>
                      <a:srgbClr val="F5F4EC"/>
                    </a:solidFill>
                  </a:tcPr>
                </a:tc>
                <a:tc>
                  <a:txBody>
                    <a:bodyPr/>
                    <a:lstStyle/>
                    <a:p>
                      <a:pPr algn="l"/>
                      <a:r>
                        <a:rPr sz="1200">
                          <a:solidFill>
                            <a:srgbClr val="16281E"/>
                          </a:solidFill>
                          <a:latin typeface="Public Sans"/>
                        </a:rPr>
                        <a:t>2027 (19 mills); January 2028 (30 mills)</a:t>
                      </a:r>
                    </a:p>
                  </a:txBody>
                  <a:tcPr marL="73152" marR="73152" marT="36576" marB="36576" anchor="ctr">
                    <a:solidFill>
                      <a:srgbClr val="F5F4EC"/>
                    </a:solidFill>
                  </a:tcPr>
                </a:tc>
                <a:tc>
                  <a:txBody>
                    <a:bodyPr/>
                    <a:lstStyle/>
                    <a:p>
                      <a:pPr algn="l"/>
                      <a:r>
                        <a:rPr sz="1200">
                          <a:solidFill>
                            <a:srgbClr val="16281E"/>
                          </a:solidFill>
                          <a:latin typeface="Public Sans"/>
                        </a:rPr>
                        <a:t>Surplus each year</a:t>
                      </a:r>
                    </a:p>
                  </a:txBody>
                  <a:tcPr marL="73152" marR="73152" marT="36576" marB="36576" anchor="ctr">
                    <a:solidFill>
                      <a:srgbClr val="F5F4EC"/>
                    </a:solidFill>
                  </a:tcPr>
                </a:tc>
                <a:tc>
                  <a:txBody>
                    <a:bodyPr/>
                    <a:lstStyle/>
                    <a:p>
                      <a:pPr algn="l"/>
                      <a:r>
                        <a:rPr sz="1200">
                          <a:solidFill>
                            <a:srgbClr val="16281E"/>
                          </a:solidFill>
                          <a:latin typeface="Public Sans"/>
                        </a:rPr>
                        <a:t>Deficits from 2032</a:t>
                      </a:r>
                    </a:p>
                  </a:txBody>
                  <a:tcPr marL="73152" marR="73152" marT="36576" marB="36576" anchor="ctr">
                    <a:solidFill>
                      <a:srgbClr val="F5F4EC"/>
                    </a:solidFill>
                  </a:tcPr>
                </a:tc>
                <a:extLst>
                  <a:ext uri="{0D108BD9-81ED-4DB2-BD59-A6C34878D82A}">
                    <a16:rowId xmlns:a16="http://schemas.microsoft.com/office/drawing/2014/main" val="10099"/>
                  </a:ext>
                </a:extLst>
              </a:tr>
              <a:tr h="548640">
                <a:tc>
                  <a:txBody>
                    <a:bodyPr/>
                    <a:lstStyle/>
                    <a:p>
                      <a:pPr algn="l"/>
                      <a:r>
                        <a:rPr sz="1200">
                          <a:solidFill>
                            <a:srgbClr val="16281E"/>
                          </a:solidFill>
                          <a:latin typeface="Public Sans"/>
                        </a:rPr>
                        <a:t>EIT</a:t>
                      </a:r>
                    </a:p>
                  </a:txBody>
                  <a:tcPr marL="73152" marR="73152" marT="36576" marB="36576" anchor="ctr">
                    <a:solidFill>
                      <a:srgbClr val="FCFBF6"/>
                    </a:solidFill>
                  </a:tcPr>
                </a:tc>
                <a:tc>
                  <a:txBody>
                    <a:bodyPr/>
                    <a:lstStyle/>
                    <a:p>
                      <a:pPr algn="l"/>
                      <a:r>
                        <a:rPr sz="1200">
                          <a:solidFill>
                            <a:srgbClr val="16281E"/>
                          </a:solidFill>
                          <a:latin typeface="Public Sans"/>
                        </a:rPr>
                        <a:t>Board ordinance (Local Tax Enabling Act)</a:t>
                      </a:r>
                    </a:p>
                  </a:txBody>
                  <a:tcPr marL="73152" marR="73152" marT="36576" marB="36576" anchor="ctr">
                    <a:solidFill>
                      <a:srgbClr val="FCFBF6"/>
                    </a:solidFill>
                  </a:tcPr>
                </a:tc>
                <a:tc>
                  <a:txBody>
                    <a:bodyPr/>
                    <a:lstStyle/>
                    <a:p>
                      <a:pPr algn="l"/>
                      <a:r>
                        <a:rPr sz="1200">
                          <a:solidFill>
                            <a:srgbClr val="16281E"/>
                          </a:solidFill>
                          <a:latin typeface="Public Sans"/>
                        </a:rPr>
                        <a:t>2027, as budgeted</a:t>
                      </a:r>
                    </a:p>
                  </a:txBody>
                  <a:tcPr marL="73152" marR="73152" marT="36576" marB="36576" anchor="ctr">
                    <a:solidFill>
                      <a:srgbClr val="FCFBF6"/>
                    </a:solidFill>
                  </a:tcPr>
                </a:tc>
                <a:tc>
                  <a:txBody>
                    <a:bodyPr/>
                    <a:lstStyle/>
                    <a:p>
                      <a:pPr algn="l"/>
                      <a:r>
                        <a:rPr sz="1200">
                          <a:solidFill>
                            <a:srgbClr val="16281E"/>
                          </a:solidFill>
                          <a:latin typeface="Public Sans"/>
                        </a:rPr>
                        <a:t>Surplus each year</a:t>
                      </a:r>
                    </a:p>
                  </a:txBody>
                  <a:tcPr marL="73152" marR="73152" marT="36576" marB="36576" anchor="ctr">
                    <a:solidFill>
                      <a:srgbClr val="FCFBF6"/>
                    </a:solidFill>
                  </a:tcPr>
                </a:tc>
                <a:tc>
                  <a:txBody>
                    <a:bodyPr/>
                    <a:lstStyle/>
                    <a:p>
                      <a:pPr algn="l"/>
                      <a:r>
                        <a:rPr sz="1200">
                          <a:solidFill>
                            <a:srgbClr val="16281E"/>
                          </a:solidFill>
                          <a:latin typeface="Public Sans"/>
                        </a:rPr>
                        <a:t>Deficit in 2035</a:t>
                      </a:r>
                    </a:p>
                  </a:txBody>
                  <a:tcPr marL="73152" marR="73152" marT="36576" marB="36576" anchor="ctr">
                    <a:solidFill>
                      <a:srgbClr val="FCFBF6"/>
                    </a:solidFill>
                  </a:tcPr>
                </a:tc>
                <a:extLst>
                  <a:ext uri="{0D108BD9-81ED-4DB2-BD59-A6C34878D82A}">
                    <a16:rowId xmlns:a16="http://schemas.microsoft.com/office/drawing/2014/main" val="10004"/>
                  </a:ext>
                </a:extLst>
              </a:tr>
              <a:tr h="548640">
                <a:tc>
                  <a:txBody>
                    <a:bodyPr/>
                    <a:lstStyle/>
                    <a:p>
                      <a:pPr algn="l"/>
                      <a:r>
                        <a:rPr sz="1200">
                          <a:solidFill>
                            <a:srgbClr val="16281E"/>
                          </a:solidFill>
                          <a:latin typeface="Public Sans"/>
                        </a:rPr>
                        <a:t>EIT, 5-mill cut, no per capita</a:t>
                      </a:r>
                    </a:p>
                  </a:txBody>
                  <a:tcPr marL="73152" marR="73152" marT="36576" marB="36576" anchor="ctr">
                    <a:solidFill>
                      <a:srgbClr val="F5F4EC"/>
                    </a:solidFill>
                  </a:tcPr>
                </a:tc>
                <a:tc>
                  <a:txBody>
                    <a:bodyPr/>
                    <a:lstStyle/>
                    <a:p>
                      <a:pPr algn="l"/>
                      <a:r>
                        <a:rPr sz="1200">
                          <a:solidFill>
                            <a:srgbClr val="16281E"/>
                          </a:solidFill>
                          <a:latin typeface="Public Sans"/>
                        </a:rPr>
                        <a:t>Board ordinance; millage reduction in tax levy</a:t>
                      </a:r>
                    </a:p>
                  </a:txBody>
                  <a:tcPr marL="73152" marR="73152" marT="36576" marB="36576" anchor="ctr">
                    <a:solidFill>
                      <a:srgbClr val="F5F4EC"/>
                    </a:solidFill>
                  </a:tcPr>
                </a:tc>
                <a:tc>
                  <a:txBody>
                    <a:bodyPr/>
                    <a:lstStyle/>
                    <a:p>
                      <a:pPr algn="l"/>
                      <a:r>
                        <a:rPr sz="1200">
                          <a:solidFill>
                            <a:srgbClr val="16281E"/>
                          </a:solidFill>
                          <a:latin typeface="Public Sans"/>
                        </a:rPr>
                        <a:t>2027, as budgeted</a:t>
                      </a:r>
                    </a:p>
                  </a:txBody>
                  <a:tcPr marL="73152" marR="73152" marT="36576" marB="36576" anchor="ctr">
                    <a:solidFill>
                      <a:srgbClr val="F5F4EC"/>
                    </a:solidFill>
                  </a:tcPr>
                </a:tc>
                <a:tc>
                  <a:txBody>
                    <a:bodyPr/>
                    <a:lstStyle/>
                    <a:p>
                      <a:pPr algn="l"/>
                      <a:r>
                        <a:rPr sz="1200">
                          <a:solidFill>
                            <a:srgbClr val="16281E"/>
                          </a:solidFill>
                          <a:latin typeface="Public Sans"/>
                        </a:rPr>
                        <a:t>Surplus each year</a:t>
                      </a:r>
                    </a:p>
                  </a:txBody>
                  <a:tcPr marL="73152" marR="73152" marT="36576" marB="36576" anchor="ctr">
                    <a:solidFill>
                      <a:srgbClr val="F5F4EC"/>
                    </a:solidFill>
                  </a:tcPr>
                </a:tc>
                <a:tc>
                  <a:txBody>
                    <a:bodyPr/>
                    <a:lstStyle/>
                    <a:p>
                      <a:pPr algn="l"/>
                      <a:r>
                        <a:rPr sz="1200">
                          <a:solidFill>
                            <a:srgbClr val="16281E"/>
                          </a:solidFill>
                          <a:latin typeface="Public Sans"/>
                        </a:rPr>
                        <a:t>Deficits from 2031</a:t>
                      </a:r>
                    </a:p>
                  </a:txBody>
                  <a:tcPr marL="73152" marR="73152" marT="36576" marB="36576" anchor="ctr">
                    <a:solidFill>
                      <a:srgbClr val="F5F4EC"/>
                    </a:solidFill>
                  </a:tcPr>
                </a:tc>
                <a:extLst>
                  <a:ext uri="{0D108BD9-81ED-4DB2-BD59-A6C34878D82A}">
                    <a16:rowId xmlns:a16="http://schemas.microsoft.com/office/drawing/2014/main" val="10005"/>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1822</TotalTime>
  <Words>12659</Words>
  <Application>Microsoft Office PowerPoint</Application>
  <PresentationFormat>Widescreen</PresentationFormat>
  <Paragraphs>1135</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Arial</vt:lpstr>
      <vt:lpstr>Libre Baskerville</vt:lpstr>
      <vt:lpstr>Public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2027 General Fund: Five Budget Scenarios</dc:title>
  <dc:subject>PptxGenJS Presentation</dc:subject>
  <dc:creator>PptxGenJS</dc:creator>
  <cp:lastModifiedBy>Katie McVan</cp:lastModifiedBy>
  <cp:revision>20</cp:revision>
  <cp:lastPrinted>2026-10-21T14:13:05Z</cp:lastPrinted>
  <dcterms:created xsi:type="dcterms:W3CDTF">2026-09-29T13:52:13Z</dcterms:created>
  <dcterms:modified xsi:type="dcterms:W3CDTF">2026-10-21T18:47:32Z</dcterms:modified>
</cp:coreProperties>
</file>