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handoutMasterIdLst>
    <p:handoutMasterId r:id="rId12"/>
  </p:handoutMasterIdLst>
  <p:sldIdLst>
    <p:sldId id="319" r:id="rId2"/>
    <p:sldId id="397" r:id="rId3"/>
    <p:sldId id="336" r:id="rId4"/>
    <p:sldId id="402" r:id="rId5"/>
    <p:sldId id="406" r:id="rId6"/>
    <p:sldId id="399" r:id="rId7"/>
    <p:sldId id="407" r:id="rId8"/>
    <p:sldId id="408" r:id="rId9"/>
    <p:sldId id="409" r:id="rId10"/>
    <p:sldId id="410" r:id="rId11"/>
  </p:sldIdLst>
  <p:sldSz cx="13444538" cy="10083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>
      <p:cViewPr varScale="1">
        <p:scale>
          <a:sx n="56" d="100"/>
          <a:sy n="56" d="100"/>
        </p:scale>
        <p:origin x="1603" y="-254"/>
      </p:cViewPr>
      <p:guideLst>
        <p:guide orient="horz" pos="2880"/>
        <p:guide pos="37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CCEB6A-0313-42E1-9CA7-1C2F66D59F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DD44A-2840-45BE-8735-EA3125BDDD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2344B-CD73-46CB-8A3C-229BD3FA9AD5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93346-68C5-48BB-929E-2A73268B5A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58B87-63A2-4F70-A435-EC37A8EC0E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7E2BC-F6CE-42BF-B034-D8F209F88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7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5959" y="3697396"/>
            <a:ext cx="9704726" cy="3327126"/>
          </a:xfrm>
        </p:spPr>
        <p:txBody>
          <a:bodyPr anchor="b">
            <a:normAutofit/>
          </a:bodyPr>
          <a:lstStyle>
            <a:lvl1pPr>
              <a:defRPr sz="7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959" y="7024519"/>
            <a:ext cx="9704726" cy="16560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72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4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8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1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33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0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7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46636" y="6353703"/>
            <a:ext cx="2051781" cy="1149508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434" y="6660104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2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58" y="896338"/>
            <a:ext cx="9692278" cy="4583203"/>
          </a:xfrm>
        </p:spPr>
        <p:txBody>
          <a:bodyPr anchor="ctr">
            <a:normAutofit/>
          </a:bodyPr>
          <a:lstStyle>
            <a:lvl1pPr algn="l">
              <a:defRPr sz="705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5958" y="6402060"/>
            <a:ext cx="9692278" cy="2287696"/>
          </a:xfrm>
        </p:spPr>
        <p:txBody>
          <a:bodyPr anchor="ctr">
            <a:normAutofit/>
          </a:bodyPr>
          <a:lstStyle>
            <a:lvl1pPr marL="0" indent="0" algn="l">
              <a:buNone/>
              <a:defRPr sz="264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72221" indent="0">
              <a:buNone/>
              <a:defRPr sz="2647">
                <a:solidFill>
                  <a:schemeClr val="tx1">
                    <a:tint val="75000"/>
                  </a:schemeClr>
                </a:solidFill>
              </a:defRPr>
            </a:lvl2pPr>
            <a:lvl3pPr marL="1344442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3pPr>
            <a:lvl4pPr marL="2016663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8888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110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33327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05548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777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4655968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665" y="4770088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5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226" y="896338"/>
            <a:ext cx="8983002" cy="4257604"/>
          </a:xfrm>
        </p:spPr>
        <p:txBody>
          <a:bodyPr anchor="ctr">
            <a:normAutofit/>
          </a:bodyPr>
          <a:lstStyle>
            <a:lvl1pPr algn="l">
              <a:defRPr sz="705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52234" y="5153942"/>
            <a:ext cx="8312983" cy="56021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3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72221" indent="0">
              <a:buFontTx/>
              <a:buNone/>
              <a:defRPr/>
            </a:lvl2pPr>
            <a:lvl3pPr marL="1344442" indent="0">
              <a:buFontTx/>
              <a:buNone/>
              <a:defRPr/>
            </a:lvl3pPr>
            <a:lvl4pPr marL="2016663" indent="0">
              <a:buFontTx/>
              <a:buNone/>
              <a:defRPr/>
            </a:lvl4pPr>
            <a:lvl5pPr marL="268888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5958" y="6402060"/>
            <a:ext cx="9692278" cy="2287696"/>
          </a:xfrm>
        </p:spPr>
        <p:txBody>
          <a:bodyPr anchor="ctr">
            <a:normAutofit/>
          </a:bodyPr>
          <a:lstStyle>
            <a:lvl1pPr marL="0" indent="0" algn="l">
              <a:buNone/>
              <a:defRPr sz="264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72221" indent="0">
              <a:buNone/>
              <a:defRPr sz="2647">
                <a:solidFill>
                  <a:schemeClr val="tx1">
                    <a:tint val="75000"/>
                  </a:schemeClr>
                </a:solidFill>
              </a:defRPr>
            </a:lvl2pPr>
            <a:lvl3pPr marL="1344442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3pPr>
            <a:lvl4pPr marL="2016663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8888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110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33327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05548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777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85" y="4655968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665" y="4770088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58790" y="952808"/>
            <a:ext cx="672402" cy="859837"/>
          </a:xfrm>
          <a:prstGeom prst="rect">
            <a:avLst/>
          </a:prstGeom>
        </p:spPr>
        <p:txBody>
          <a:bodyPr vert="horz" lIns="134445" tIns="67223" rIns="134445" bIns="67223" rtlCol="0" anchor="ctr">
            <a:noAutofit/>
          </a:bodyPr>
          <a:lstStyle/>
          <a:p>
            <a:pPr lvl="0"/>
            <a:r>
              <a:rPr lang="en-US" sz="1176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011768" y="4271876"/>
            <a:ext cx="672402" cy="859837"/>
          </a:xfrm>
          <a:prstGeom prst="rect">
            <a:avLst/>
          </a:prstGeom>
        </p:spPr>
        <p:txBody>
          <a:bodyPr vert="horz" lIns="134445" tIns="67223" rIns="134445" bIns="67223" rtlCol="0" anchor="ctr">
            <a:noAutofit/>
          </a:bodyPr>
          <a:lstStyle/>
          <a:p>
            <a:pPr lvl="0"/>
            <a:r>
              <a:rPr lang="en-US" sz="1176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2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58" y="3585353"/>
            <a:ext cx="9692278" cy="4006531"/>
          </a:xfrm>
        </p:spPr>
        <p:txBody>
          <a:bodyPr anchor="b">
            <a:normAutofit/>
          </a:bodyPr>
          <a:lstStyle>
            <a:lvl1pPr algn="l">
              <a:defRPr sz="705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5958" y="7618871"/>
            <a:ext cx="9692278" cy="107281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5" y="722048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1665" y="7326986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3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217226" y="896338"/>
            <a:ext cx="8983002" cy="4257604"/>
          </a:xfrm>
        </p:spPr>
        <p:txBody>
          <a:bodyPr anchor="ctr">
            <a:normAutofit/>
          </a:bodyPr>
          <a:lstStyle>
            <a:lvl1pPr algn="l">
              <a:defRPr sz="705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5957" y="6386407"/>
            <a:ext cx="9833880" cy="12324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529">
                <a:solidFill>
                  <a:schemeClr val="accent1"/>
                </a:solidFill>
              </a:defRPr>
            </a:lvl1pPr>
            <a:lvl2pPr marL="672221" indent="0">
              <a:buFontTx/>
              <a:buNone/>
              <a:defRPr/>
            </a:lvl2pPr>
            <a:lvl3pPr marL="1344442" indent="0">
              <a:buFontTx/>
              <a:buNone/>
              <a:defRPr/>
            </a:lvl3pPr>
            <a:lvl4pPr marL="2016663" indent="0">
              <a:buFontTx/>
              <a:buNone/>
              <a:defRPr/>
            </a:lvl4pPr>
            <a:lvl5pPr marL="268888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5957" y="7618871"/>
            <a:ext cx="9833880" cy="107281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85" y="722048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1665" y="7326986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58790" y="952808"/>
            <a:ext cx="672402" cy="859837"/>
          </a:xfrm>
          <a:prstGeom prst="rect">
            <a:avLst/>
          </a:prstGeom>
        </p:spPr>
        <p:txBody>
          <a:bodyPr vert="horz" lIns="134445" tIns="67223" rIns="134445" bIns="67223" rtlCol="0" anchor="ctr">
            <a:noAutofit/>
          </a:bodyPr>
          <a:lstStyle/>
          <a:p>
            <a:pPr lvl="0"/>
            <a:r>
              <a:rPr lang="en-US" sz="1176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011768" y="4271876"/>
            <a:ext cx="672402" cy="859837"/>
          </a:xfrm>
          <a:prstGeom prst="rect">
            <a:avLst/>
          </a:prstGeom>
        </p:spPr>
        <p:txBody>
          <a:bodyPr vert="horz" lIns="134445" tIns="67223" rIns="134445" bIns="67223" rtlCol="0" anchor="ctr">
            <a:noAutofit/>
          </a:bodyPr>
          <a:lstStyle/>
          <a:p>
            <a:pPr lvl="0"/>
            <a:r>
              <a:rPr lang="en-US" sz="1176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69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59" y="922521"/>
            <a:ext cx="9692277" cy="4234696"/>
          </a:xfrm>
        </p:spPr>
        <p:txBody>
          <a:bodyPr anchor="ctr">
            <a:normAutofit/>
          </a:bodyPr>
          <a:lstStyle>
            <a:lvl1pPr algn="l">
              <a:defRPr sz="705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5958" y="6386407"/>
            <a:ext cx="9692278" cy="12324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529">
                <a:solidFill>
                  <a:schemeClr val="accent1"/>
                </a:solidFill>
              </a:defRPr>
            </a:lvl1pPr>
            <a:lvl2pPr marL="672221" indent="0">
              <a:buFontTx/>
              <a:buNone/>
              <a:defRPr/>
            </a:lvl2pPr>
            <a:lvl3pPr marL="1344442" indent="0">
              <a:buFontTx/>
              <a:buNone/>
              <a:defRPr/>
            </a:lvl3pPr>
            <a:lvl4pPr marL="2016663" indent="0">
              <a:buFontTx/>
              <a:buNone/>
              <a:defRPr/>
            </a:lvl4pPr>
            <a:lvl5pPr marL="268888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5958" y="7618871"/>
            <a:ext cx="9692278" cy="107281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722048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1665" y="7326986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58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1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13596" y="922520"/>
            <a:ext cx="2435032" cy="776916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5958" y="922520"/>
            <a:ext cx="6934506" cy="77691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054" y="917673"/>
            <a:ext cx="9688182" cy="18833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5958" y="3137182"/>
            <a:ext cx="9692278" cy="5554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0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58" y="3050374"/>
            <a:ext cx="9692278" cy="2159680"/>
          </a:xfrm>
        </p:spPr>
        <p:txBody>
          <a:bodyPr anchor="b"/>
          <a:lstStyle>
            <a:lvl1pPr algn="l">
              <a:defRPr sz="588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5958" y="5265984"/>
            <a:ext cx="9692278" cy="1265107"/>
          </a:xfrm>
        </p:spPr>
        <p:txBody>
          <a:bodyPr anchor="t"/>
          <a:lstStyle>
            <a:lvl1pPr marL="0" indent="0" algn="l">
              <a:buNone/>
              <a:defRPr sz="29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72221" indent="0">
              <a:buNone/>
              <a:defRPr sz="2647">
                <a:solidFill>
                  <a:schemeClr val="tx1">
                    <a:tint val="75000"/>
                  </a:schemeClr>
                </a:solidFill>
              </a:defRPr>
            </a:lvl2pPr>
            <a:lvl3pPr marL="1344442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3pPr>
            <a:lvl4pPr marL="2016663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8888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110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33327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05548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777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5" y="4655968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665" y="4770088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5959" y="3141750"/>
            <a:ext cx="4701370" cy="553946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47510" y="3141750"/>
            <a:ext cx="4700726" cy="553946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665" y="1158334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1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775" y="3273965"/>
            <a:ext cx="4226555" cy="847319"/>
          </a:xfrm>
        </p:spPr>
        <p:txBody>
          <a:bodyPr anchor="b">
            <a:noAutofit/>
          </a:bodyPr>
          <a:lstStyle>
            <a:lvl1pPr marL="0" indent="0">
              <a:buNone/>
              <a:defRPr sz="3529" b="0"/>
            </a:lvl1pPr>
            <a:lvl2pPr marL="672221" indent="0">
              <a:buNone/>
              <a:defRPr sz="2941" b="1"/>
            </a:lvl2pPr>
            <a:lvl3pPr marL="1344442" indent="0">
              <a:buNone/>
              <a:defRPr sz="2647" b="1"/>
            </a:lvl3pPr>
            <a:lvl4pPr marL="2016663" indent="0">
              <a:buNone/>
              <a:defRPr sz="2352" b="1"/>
            </a:lvl4pPr>
            <a:lvl5pPr marL="2688885" indent="0">
              <a:buNone/>
              <a:defRPr sz="2352" b="1"/>
            </a:lvl5pPr>
            <a:lvl6pPr marL="3361106" indent="0">
              <a:buNone/>
              <a:defRPr sz="2352" b="1"/>
            </a:lvl6pPr>
            <a:lvl7pPr marL="4033327" indent="0">
              <a:buNone/>
              <a:defRPr sz="2352" b="1"/>
            </a:lvl7pPr>
            <a:lvl8pPr marL="4705548" indent="0">
              <a:buNone/>
              <a:defRPr sz="2352" b="1"/>
            </a:lvl8pPr>
            <a:lvl9pPr marL="5377769" indent="0">
              <a:buNone/>
              <a:defRPr sz="235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5957" y="4121284"/>
            <a:ext cx="4701371" cy="45665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16315" y="3269218"/>
            <a:ext cx="4224559" cy="847319"/>
          </a:xfrm>
        </p:spPr>
        <p:txBody>
          <a:bodyPr anchor="b">
            <a:noAutofit/>
          </a:bodyPr>
          <a:lstStyle>
            <a:lvl1pPr marL="0" indent="0">
              <a:buNone/>
              <a:defRPr sz="3529" b="0"/>
            </a:lvl1pPr>
            <a:lvl2pPr marL="672221" indent="0">
              <a:buNone/>
              <a:defRPr sz="2941" b="1"/>
            </a:lvl2pPr>
            <a:lvl3pPr marL="1344442" indent="0">
              <a:buNone/>
              <a:defRPr sz="2647" b="1"/>
            </a:lvl3pPr>
            <a:lvl4pPr marL="2016663" indent="0">
              <a:buNone/>
              <a:defRPr sz="2352" b="1"/>
            </a:lvl4pPr>
            <a:lvl5pPr marL="2688885" indent="0">
              <a:buNone/>
              <a:defRPr sz="2352" b="1"/>
            </a:lvl5pPr>
            <a:lvl6pPr marL="3361106" indent="0">
              <a:buNone/>
              <a:defRPr sz="2352" b="1"/>
            </a:lvl6pPr>
            <a:lvl7pPr marL="4033327" indent="0">
              <a:buNone/>
              <a:defRPr sz="2352" b="1"/>
            </a:lvl7pPr>
            <a:lvl8pPr marL="4705548" indent="0">
              <a:buNone/>
              <a:defRPr sz="2352" b="1"/>
            </a:lvl8pPr>
            <a:lvl9pPr marL="5377769" indent="0">
              <a:buNone/>
              <a:defRPr sz="235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42228" y="4116538"/>
            <a:ext cx="4698648" cy="45665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665" y="1158334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052" y="917673"/>
            <a:ext cx="9688183" cy="18833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57" y="655915"/>
            <a:ext cx="3866310" cy="1435540"/>
          </a:xfrm>
        </p:spPr>
        <p:txBody>
          <a:bodyPr anchor="b"/>
          <a:lstStyle>
            <a:lvl1pPr algn="l">
              <a:defRPr sz="2941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419" y="655917"/>
            <a:ext cx="5573817" cy="796200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5957" y="2350553"/>
            <a:ext cx="3866310" cy="6267360"/>
          </a:xfrm>
        </p:spPr>
        <p:txBody>
          <a:bodyPr/>
          <a:lstStyle>
            <a:lvl1pPr marL="0" indent="0">
              <a:buNone/>
              <a:defRPr sz="2058"/>
            </a:lvl1pPr>
            <a:lvl2pPr marL="672221" indent="0">
              <a:buNone/>
              <a:defRPr sz="1764"/>
            </a:lvl2pPr>
            <a:lvl3pPr marL="1344442" indent="0">
              <a:buNone/>
              <a:defRPr sz="1470"/>
            </a:lvl3pPr>
            <a:lvl4pPr marL="2016663" indent="0">
              <a:buNone/>
              <a:defRPr sz="1323"/>
            </a:lvl4pPr>
            <a:lvl5pPr marL="2688885" indent="0">
              <a:buNone/>
              <a:defRPr sz="1323"/>
            </a:lvl5pPr>
            <a:lvl6pPr marL="3361106" indent="0">
              <a:buNone/>
              <a:defRPr sz="1323"/>
            </a:lvl6pPr>
            <a:lvl7pPr marL="4033327" indent="0">
              <a:buNone/>
              <a:defRPr sz="1323"/>
            </a:lvl7pPr>
            <a:lvl8pPr marL="4705548" indent="0">
              <a:buNone/>
              <a:defRPr sz="1323"/>
            </a:lvl8pPr>
            <a:lvl9pPr marL="5377769" indent="0">
              <a:buNone/>
              <a:defRPr sz="13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104571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58" y="7058660"/>
            <a:ext cx="9692278" cy="833315"/>
          </a:xfrm>
        </p:spPr>
        <p:txBody>
          <a:bodyPr anchor="b">
            <a:normAutofit/>
          </a:bodyPr>
          <a:lstStyle>
            <a:lvl1pPr algn="l">
              <a:defRPr sz="352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55958" y="933634"/>
            <a:ext cx="9692278" cy="5668234"/>
          </a:xfrm>
        </p:spPr>
        <p:txBody>
          <a:bodyPr anchor="t">
            <a:normAutofit/>
          </a:bodyPr>
          <a:lstStyle>
            <a:lvl1pPr marL="0" indent="0" algn="ctr">
              <a:buNone/>
              <a:defRPr sz="2352"/>
            </a:lvl1pPr>
            <a:lvl2pPr marL="672221" indent="0">
              <a:buNone/>
              <a:defRPr sz="2352"/>
            </a:lvl2pPr>
            <a:lvl3pPr marL="1344442" indent="0">
              <a:buNone/>
              <a:defRPr sz="2352"/>
            </a:lvl3pPr>
            <a:lvl4pPr marL="2016663" indent="0">
              <a:buNone/>
              <a:defRPr sz="2352"/>
            </a:lvl4pPr>
            <a:lvl5pPr marL="2688885" indent="0">
              <a:buNone/>
              <a:defRPr sz="2352"/>
            </a:lvl5pPr>
            <a:lvl6pPr marL="3361106" indent="0">
              <a:buNone/>
              <a:defRPr sz="2352"/>
            </a:lvl6pPr>
            <a:lvl7pPr marL="4033327" indent="0">
              <a:buNone/>
              <a:defRPr sz="2352"/>
            </a:lvl7pPr>
            <a:lvl8pPr marL="4705548" indent="0">
              <a:buNone/>
              <a:defRPr sz="2352"/>
            </a:lvl8pPr>
            <a:lvl9pPr marL="5377769" indent="0">
              <a:buNone/>
              <a:defRPr sz="235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5958" y="7891975"/>
            <a:ext cx="9692278" cy="725939"/>
          </a:xfrm>
        </p:spPr>
        <p:txBody>
          <a:bodyPr>
            <a:normAutofit/>
          </a:bodyPr>
          <a:lstStyle>
            <a:lvl1pPr marL="0" indent="0">
              <a:buNone/>
              <a:defRPr sz="1764"/>
            </a:lvl1pPr>
            <a:lvl2pPr marL="672221" indent="0">
              <a:buNone/>
              <a:defRPr sz="1764"/>
            </a:lvl2pPr>
            <a:lvl3pPr marL="1344442" indent="0">
              <a:buNone/>
              <a:defRPr sz="1470"/>
            </a:lvl3pPr>
            <a:lvl4pPr marL="2016663" indent="0">
              <a:buNone/>
              <a:defRPr sz="1323"/>
            </a:lvl4pPr>
            <a:lvl5pPr marL="2688885" indent="0">
              <a:buNone/>
              <a:defRPr sz="1323"/>
            </a:lvl5pPr>
            <a:lvl6pPr marL="3361106" indent="0">
              <a:buNone/>
              <a:defRPr sz="1323"/>
            </a:lvl6pPr>
            <a:lvl7pPr marL="4033327" indent="0">
              <a:buNone/>
              <a:defRPr sz="1323"/>
            </a:lvl7pPr>
            <a:lvl8pPr marL="4705548" indent="0">
              <a:buNone/>
              <a:defRPr sz="1323"/>
            </a:lvl8pPr>
            <a:lvl9pPr marL="5377769" indent="0">
              <a:buNone/>
              <a:defRPr sz="13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5" y="7220489"/>
            <a:ext cx="1997208" cy="74695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1665" y="7326986"/>
            <a:ext cx="860100" cy="536869"/>
          </a:xfrm>
        </p:spPr>
        <p:txBody>
          <a:bodyPr/>
          <a:lstStyle/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9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336127"/>
            <a:ext cx="2912983" cy="9761242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30025" y="-467"/>
            <a:ext cx="2870450" cy="10077288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68891" cy="10083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0052" y="917673"/>
            <a:ext cx="9688183" cy="18833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5958" y="3137182"/>
            <a:ext cx="9692278" cy="5714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7857" y="9020854"/>
            <a:ext cx="1126818" cy="544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AE8-B02B-47C9-9AB2-55EE45EB8FE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5957" y="9021912"/>
            <a:ext cx="8405024" cy="536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51665" y="1158334"/>
            <a:ext cx="860100" cy="536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1">
                <a:solidFill>
                  <a:srgbClr val="FEFFFF"/>
                </a:solidFill>
              </a:defRPr>
            </a:lvl1pPr>
          </a:lstStyle>
          <a:p>
            <a:fld id="{F24A21D0-FB2C-4A33-A424-900152A89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60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672221" rtl="0" eaLnBrk="1" latinLnBrk="0" hangingPunct="1">
        <a:spcBef>
          <a:spcPct val="0"/>
        </a:spcBef>
        <a:buNone/>
        <a:defRPr sz="5293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04166" indent="-504166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26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92359" indent="-420138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23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80553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52774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24995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697216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369438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041659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713880" indent="-336111" algn="l" defTabSz="672221" rtl="0" eaLnBrk="1" latinLnBrk="0" hangingPunct="1">
        <a:spcBef>
          <a:spcPts val="147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1pPr>
      <a:lvl2pPr marL="672221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344442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3pPr>
      <a:lvl4pPr marL="2016663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4pPr>
      <a:lvl5pPr marL="2688885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5pPr>
      <a:lvl6pPr marL="3361106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6pPr>
      <a:lvl7pPr marL="4033327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7pPr>
      <a:lvl8pPr marL="4705548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8pPr>
      <a:lvl9pPr marL="5377769" algn="l" defTabSz="672221" rtl="0" eaLnBrk="1" latinLnBrk="0" hangingPunct="1">
        <a:defRPr sz="26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9F3AD-1320-4533-96BF-4830D2B7F597}"/>
              </a:ext>
            </a:extLst>
          </p:cNvPr>
          <p:cNvSpPr txBox="1"/>
          <p:nvPr/>
        </p:nvSpPr>
        <p:spPr>
          <a:xfrm>
            <a:off x="1693069" y="2984500"/>
            <a:ext cx="9525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Mid-Year Revenue Update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386F04-055F-46C0-9A12-2A98B517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944" y="6172115"/>
            <a:ext cx="2762250" cy="28249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3DD7C7-B187-4AD6-9F3A-289E37AC95CF}"/>
              </a:ext>
            </a:extLst>
          </p:cNvPr>
          <p:cNvSpPr txBox="1"/>
          <p:nvPr/>
        </p:nvSpPr>
        <p:spPr>
          <a:xfrm>
            <a:off x="4664869" y="8166100"/>
            <a:ext cx="3991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21, 2021</a:t>
            </a:r>
          </a:p>
        </p:txBody>
      </p:sp>
    </p:spTree>
    <p:extLst>
      <p:ext uri="{BB962C8B-B14F-4D97-AF65-F5344CB8AC3E}">
        <p14:creationId xmlns:p14="http://schemas.microsoft.com/office/powerpoint/2010/main" val="169775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473869" y="165100"/>
            <a:ext cx="12649200" cy="1074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Golf Course</a:t>
            </a:r>
          </a:p>
          <a:p>
            <a:pPr algn="ctr"/>
            <a:r>
              <a:rPr lang="en-US" sz="6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&amp; Beverage Year To Date</a:t>
            </a: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	</a:t>
            </a: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	</a:t>
            </a:r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 &amp; B Items</a:t>
            </a: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</a:t>
            </a: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YTD As of June 30, 2021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$318.920.08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 6 Month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$275,850.00</a:t>
            </a:r>
            <a:endParaRPr lang="en-US" sz="4400" u="sng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Amount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YTD F &amp; B Net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+$43,070.80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*Overall Golf 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ourse 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(Net) + 162k ahead of budget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66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1807369" y="393700"/>
            <a:ext cx="922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4C39D0-B267-44B1-930B-CFE2F8C965E1}"/>
              </a:ext>
            </a:extLst>
          </p:cNvPr>
          <p:cNvSpPr/>
          <p:nvPr/>
        </p:nvSpPr>
        <p:spPr>
          <a:xfrm>
            <a:off x="778669" y="870753"/>
            <a:ext cx="119634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2021 Starting </a:t>
            </a:r>
          </a:p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Fund Balance</a:t>
            </a:r>
            <a:endParaRPr lang="en-US" sz="7200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                			</a:t>
            </a:r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 Balance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4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Anticipated Start</a:t>
            </a:r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$4,130,163	</a:t>
            </a:r>
          </a:p>
          <a:p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Actual Start</a:t>
            </a:r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$4,564,660</a:t>
            </a:r>
          </a:p>
          <a:p>
            <a:endParaRPr lang="en-US" sz="4800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Effect</a:t>
            </a:r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+ $434,497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F71141-8729-4A76-87BD-AF46A340F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9" y="1347807"/>
            <a:ext cx="2000250" cy="211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1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397669" y="469900"/>
            <a:ext cx="127254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Real Estate </a:t>
            </a:r>
          </a:p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Transfer Amount</a:t>
            </a:r>
          </a:p>
          <a:p>
            <a:endParaRPr lang="en-US" sz="60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June 30, 2021</a:t>
            </a:r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$766,460</a:t>
            </a:r>
          </a:p>
          <a:p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Budgeted Amount</a:t>
            </a:r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$1,500,000</a:t>
            </a:r>
          </a:p>
          <a:p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Monthly Average</a:t>
            </a:r>
          </a:p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to Reach Budget</a:t>
            </a:r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$125,000</a:t>
            </a:r>
          </a:p>
          <a:p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6 Month Average</a:t>
            </a:r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$127,742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F0878C-EBFB-4443-9CA6-6047B9929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9" y="1003300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8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248290" y="565624"/>
            <a:ext cx="1319926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/>
              <a:t>		</a:t>
            </a:r>
            <a:r>
              <a:rPr lang="en-US" sz="7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Real Estate Transfer Tax</a:t>
            </a:r>
          </a:p>
          <a:p>
            <a:r>
              <a:rPr lang="en-US" sz="7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Over The Last 3 Years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 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Through June 30</a:t>
            </a:r>
            <a:r>
              <a:rPr lang="en-US" sz="4400" u="sng" baseline="30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Year –End Number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2019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$750,601                   $1,530,596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2020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$539,122                    $1,508,986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2021	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$766,400						    --------------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3FB8A4-A890-4117-8631-4589106BF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5" y="3060700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248290" y="565624"/>
            <a:ext cx="1319926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/>
              <a:t>				    </a:t>
            </a:r>
            <a:r>
              <a:rPr lang="en-US" sz="7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Local Service Tax (LST)</a:t>
            </a:r>
          </a:p>
          <a:p>
            <a:r>
              <a:rPr lang="en-US" sz="7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		3-Year Comparison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  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Through June 30</a:t>
            </a:r>
            <a:r>
              <a:rPr lang="en-US" sz="4400" u="sng" baseline="30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Year –End</a:t>
            </a: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	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LST Collection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Actual Collection 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2019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$180,383                   $356,298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2020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$182,242                   $359,593</a:t>
            </a:r>
          </a:p>
          <a:p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4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2021	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$169,149						  -------------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3FB8A4-A890-4117-8631-4589106BF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69" y="1384300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854869" y="622300"/>
            <a:ext cx="120396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72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2021 Building Permits</a:t>
            </a: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5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Permits</a:t>
            </a:r>
            <a:endParaRPr lang="en-US" sz="5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u="sng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 June 30, 2021               $461,010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Budgeted                       $775,000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37E16-A2CD-4A17-AB7A-DF1A9812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819" y="7722396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8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854869" y="622300"/>
            <a:ext cx="120396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72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					</a:t>
            </a:r>
            <a:r>
              <a:rPr lang="en-US" sz="6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2019 - 2020 </a:t>
            </a:r>
          </a:p>
          <a:p>
            <a:r>
              <a:rPr lang="en-US" sz="6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Permits Collections</a:t>
            </a: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						</a:t>
            </a:r>
            <a:r>
              <a:rPr lang="en-US" sz="4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Year-End Collections</a:t>
            </a:r>
            <a:endParaRPr lang="en-US" sz="48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u="sng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$951,715</a:t>
            </a:r>
          </a:p>
          <a:p>
            <a:endParaRPr lang="en-US" sz="48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$947,908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37E16-A2CD-4A17-AB7A-DF1A9812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9" y="533637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7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931069" y="469900"/>
            <a:ext cx="120396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Household Property </a:t>
            </a:r>
          </a:p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Tax Collection</a:t>
            </a: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44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HH# </a:t>
            </a: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4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HH Paying Thru</a:t>
            </a: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</a:t>
            </a:r>
            <a:r>
              <a:rPr lang="en-US" sz="44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Period</a:t>
            </a:r>
            <a:endParaRPr lang="en-US" sz="4400" u="sng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12,457                    11,955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12,457                    11,980*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12,457                     12,060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37E16-A2CD-4A17-AB7A-DF1A9812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69" y="2070100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0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1C6DA-2BB0-4941-A6A7-7308C0D2A253}"/>
              </a:ext>
            </a:extLst>
          </p:cNvPr>
          <p:cNvSpPr/>
          <p:nvPr/>
        </p:nvSpPr>
        <p:spPr>
          <a:xfrm>
            <a:off x="473869" y="927100"/>
            <a:ext cx="12649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2021 Pool Collections</a:t>
            </a: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      </a:t>
            </a:r>
            <a:r>
              <a:rPr lang="en-US" sz="44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6-30 Revenue</a:t>
            </a: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4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Budgeted</a:t>
            </a:r>
          </a:p>
          <a:p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        </a:t>
            </a:r>
            <a:r>
              <a:rPr lang="en-US" sz="44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Memberships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$831,531              $680,142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/ Sales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$40,742                $125,000</a:t>
            </a:r>
          </a:p>
          <a:p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YTD/ Budget</a:t>
            </a:r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$872,273             $805,142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37E16-A2CD-4A17-AB7A-DF1A9812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9" y="2374900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50771B"/>
      </a:accent5>
      <a:accent6>
        <a:srgbClr val="354F12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2351</TotalTime>
  <Words>42</Words>
  <Application>Microsoft Office PowerPoint</Application>
  <PresentationFormat>Custom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- 2019-99988-Financial Statements-2018 Audit Presentation-932019</dc:title>
  <dc:creator>cmcguckin</dc:creator>
  <cp:lastModifiedBy>Katie McVan</cp:lastModifiedBy>
  <cp:revision>239</cp:revision>
  <cp:lastPrinted>2021-07-21T13:08:43Z</cp:lastPrinted>
  <dcterms:created xsi:type="dcterms:W3CDTF">2019-09-03T20:01:09Z</dcterms:created>
  <dcterms:modified xsi:type="dcterms:W3CDTF">2021-07-21T13:14:23Z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2019-09-03T00:00:00Z</vt:filetime>
  </property>
</Properties>
</file>