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5" r:id="rId3"/>
    <p:sldId id="259" r:id="rId4"/>
    <p:sldId id="263" r:id="rId5"/>
    <p:sldId id="265" r:id="rId6"/>
    <p:sldId id="264" r:id="rId7"/>
    <p:sldId id="266" r:id="rId8"/>
    <p:sldId id="267" r:id="rId9"/>
    <p:sldId id="278" r:id="rId10"/>
    <p:sldId id="279" r:id="rId11"/>
    <p:sldId id="281" r:id="rId12"/>
    <p:sldId id="280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7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50" d="100"/>
          <a:sy n="50" d="100"/>
        </p:scale>
        <p:origin x="73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68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6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6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4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4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8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1DE2AC-D28B-4A84-B81C-BFF65A23A327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86D744-A51D-4467-9768-DA5F7E5103D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0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417469/premium-photo-image-education-activity-b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1018-1792-4D35-9CD9-6C832E3D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Day Date Proposal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258FB53-2060-4B36-A9AA-CAC509BA5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783918"/>
              </p:ext>
            </p:extLst>
          </p:nvPr>
        </p:nvGraphicFramePr>
        <p:xfrm>
          <a:off x="1023938" y="2286000"/>
          <a:ext cx="972026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131">
                  <a:extLst>
                    <a:ext uri="{9D8B030D-6E8A-4147-A177-3AD203B41FA5}">
                      <a16:colId xmlns:a16="http://schemas.microsoft.com/office/drawing/2014/main" val="1054573285"/>
                    </a:ext>
                  </a:extLst>
                </a:gridCol>
                <a:gridCol w="4860131">
                  <a:extLst>
                    <a:ext uri="{9D8B030D-6E8A-4147-A177-3AD203B41FA5}">
                      <a16:colId xmlns:a16="http://schemas.microsoft.com/office/drawing/2014/main" val="2174944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 Date</a:t>
                      </a:r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14548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Saturday, August 27</a:t>
                      </a:r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1908502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Saturday, August 26</a:t>
                      </a:r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236334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 marL="84524" marR="8452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Saturday, August 24</a:t>
                      </a:r>
                    </a:p>
                  </a:txBody>
                  <a:tcPr marL="84524" marR="84524"/>
                </a:tc>
                <a:extLst>
                  <a:ext uri="{0D108BD9-81ED-4DB2-BD59-A6C34878D82A}">
                    <a16:rowId xmlns:a16="http://schemas.microsoft.com/office/drawing/2014/main" val="375141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87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5468-A5B6-43AE-9EB5-819136EF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2711-7244-4B08-BFB7-F3422F70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3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FB66-D72A-4032-96D8-FA1F4592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UPDATES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A8120-4314-4DE8-A4B0-16CC7295F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F0EFD-0947-4C2F-AB99-DD1F8BDEB766}"/>
              </a:ext>
            </a:extLst>
          </p:cNvPr>
          <p:cNvSpPr txBox="1"/>
          <p:nvPr/>
        </p:nvSpPr>
        <p:spPr>
          <a:xfrm>
            <a:off x="762000" y="2084832"/>
            <a:ext cx="42862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Memorial Park</a:t>
            </a:r>
          </a:p>
          <a:p>
            <a:endParaRPr lang="en-US" sz="2400" dirty="0"/>
          </a:p>
          <a:p>
            <a:r>
              <a:rPr lang="en-US" sz="2400" dirty="0"/>
              <a:t>Community Park</a:t>
            </a:r>
          </a:p>
          <a:p>
            <a:endParaRPr lang="en-US" sz="2400" dirty="0"/>
          </a:p>
          <a:p>
            <a:r>
              <a:rPr lang="en-US" sz="2400" dirty="0"/>
              <a:t>Boy Scout</a:t>
            </a:r>
          </a:p>
          <a:p>
            <a:r>
              <a:rPr lang="en-US" sz="2400" dirty="0"/>
              <a:t>	Shade Structure-Veterans 	Square</a:t>
            </a:r>
          </a:p>
          <a:p>
            <a:r>
              <a:rPr lang="en-US" sz="2400" dirty="0"/>
              <a:t>	Shade Structure Dog Park</a:t>
            </a:r>
          </a:p>
          <a:p>
            <a:r>
              <a:rPr lang="en-US" sz="2400" dirty="0"/>
              <a:t>	Signs at Memorial Park 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746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8E4687F-77DA-4BA4-80E8-A99C905F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25400"/>
            <a:ext cx="102489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50B0-238A-4F19-9DCD-C02B9119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Waste –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616C7-BFEE-4CCF-98BF-B34FE3B5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2048256"/>
            <a:ext cx="4386072" cy="4224528"/>
          </a:xfrm>
        </p:spPr>
        <p:txBody>
          <a:bodyPr/>
          <a:lstStyle/>
          <a:p>
            <a:r>
              <a:rPr lang="en-US" dirty="0"/>
              <a:t>12 Waste Receptacles – 1 Recycle Bin</a:t>
            </a:r>
          </a:p>
          <a:p>
            <a:r>
              <a:rPr lang="en-US" dirty="0"/>
              <a:t>Varying Receptacles in color shape/size/Color</a:t>
            </a:r>
          </a:p>
          <a:p>
            <a:r>
              <a:rPr lang="en-US" dirty="0"/>
              <a:t>Minimal Labeling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5C61BF-D4EE-40E8-A5F7-0E251836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84832"/>
            <a:ext cx="5162550" cy="35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2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EABF4-8DCE-4952-AC13-1CCADB1A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Waste – Where we need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305C9-058D-4885-A493-273ECB3E7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94510"/>
            <a:ext cx="3966971" cy="4514850"/>
          </a:xfrm>
        </p:spPr>
        <p:txBody>
          <a:bodyPr/>
          <a:lstStyle/>
          <a:p>
            <a:r>
              <a:rPr lang="en-US" dirty="0"/>
              <a:t>Create a recycling opportunity per waste receptacle</a:t>
            </a:r>
          </a:p>
          <a:p>
            <a:r>
              <a:rPr lang="en-US" dirty="0"/>
              <a:t>Align Plan with ADA Transition Plan</a:t>
            </a:r>
          </a:p>
          <a:p>
            <a:r>
              <a:rPr lang="en-US" dirty="0"/>
              <a:t>Develop a plan for special events</a:t>
            </a:r>
          </a:p>
          <a:p>
            <a:r>
              <a:rPr lang="en-US" dirty="0"/>
              <a:t>Develop a Way to measure the success of the program</a:t>
            </a:r>
          </a:p>
          <a:p>
            <a:r>
              <a:rPr lang="en-US" dirty="0"/>
              <a:t>Educate the Community and Staff</a:t>
            </a:r>
          </a:p>
        </p:txBody>
      </p:sp>
      <p:pic>
        <p:nvPicPr>
          <p:cNvPr id="6" name="Picture 5" descr="A picture containing grass, outdoor, person, tree&#10;&#10;Description automatically generated">
            <a:extLst>
              <a:ext uri="{FF2B5EF4-FFF2-40B4-BE49-F238E27FC236}">
                <a16:creationId xmlns:a16="http://schemas.microsoft.com/office/drawing/2014/main" id="{4F8D1673-F25F-4D6A-B3F7-00F63A468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5051" y="1757934"/>
            <a:ext cx="604282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2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A044-AD83-4C30-9EB2-ABEB2A55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Waste –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01C5-669C-4779-BD4A-69CD8F393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71822" cy="4023360"/>
          </a:xfrm>
        </p:spPr>
        <p:txBody>
          <a:bodyPr/>
          <a:lstStyle/>
          <a:p>
            <a:r>
              <a:rPr lang="en-US" dirty="0"/>
              <a:t>Complete a receptacle Inventory</a:t>
            </a:r>
          </a:p>
          <a:p>
            <a:r>
              <a:rPr lang="en-US" dirty="0"/>
              <a:t>Identify a layout for in season and off season for all waste and recycling receptacles. </a:t>
            </a:r>
          </a:p>
          <a:p>
            <a:r>
              <a:rPr lang="en-US" dirty="0"/>
              <a:t>Define a unified look for receptacles</a:t>
            </a:r>
          </a:p>
          <a:p>
            <a:r>
              <a:rPr lang="en-US" dirty="0"/>
              <a:t>Identify Barriers</a:t>
            </a:r>
          </a:p>
          <a:p>
            <a:r>
              <a:rPr lang="en-US" dirty="0"/>
              <a:t>Define funding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C8697-EFF1-4728-B55D-38D18520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0" y="1508760"/>
            <a:ext cx="472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E7FF-F3E9-4235-BCF7-5869A628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Waste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56D7-E225-4F4D-AED1-6DDA0C89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nudge campaign in all parks.</a:t>
            </a:r>
          </a:p>
          <a:p>
            <a:pPr lvl="1"/>
            <a:r>
              <a:rPr lang="en-US" dirty="0"/>
              <a:t>Suzy Recycles, How about you?</a:t>
            </a:r>
          </a:p>
          <a:p>
            <a:r>
              <a:rPr lang="en-US" dirty="0"/>
              <a:t>Easily identifiable consistent look and feel across all parks</a:t>
            </a:r>
          </a:p>
          <a:p>
            <a:r>
              <a:rPr lang="en-US" dirty="0"/>
              <a:t>Provide education to staff.</a:t>
            </a:r>
          </a:p>
        </p:txBody>
      </p:sp>
    </p:spTree>
    <p:extLst>
      <p:ext uri="{BB962C8B-B14F-4D97-AF65-F5344CB8AC3E}">
        <p14:creationId xmlns:p14="http://schemas.microsoft.com/office/powerpoint/2010/main" val="3229358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800D5-2409-4A77-896B-1E609218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97393-60DC-48FF-870E-5504C907E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Contamination Charges</a:t>
            </a:r>
          </a:p>
          <a:p>
            <a:r>
              <a:rPr lang="en-US" dirty="0"/>
              <a:t>Manpower</a:t>
            </a:r>
          </a:p>
          <a:p>
            <a:r>
              <a:rPr lang="en-US" dirty="0"/>
              <a:t>Finance </a:t>
            </a:r>
          </a:p>
          <a:p>
            <a:r>
              <a:rPr lang="en-US" dirty="0"/>
              <a:t>Education</a:t>
            </a:r>
          </a:p>
        </p:txBody>
      </p:sp>
      <p:pic>
        <p:nvPicPr>
          <p:cNvPr id="1026" name="Picture 2" descr="Job Recycling Construction Worker Employment Team, PNG, 1013x640px, Job,  Construction Worker, Employment, Recycling, Sharing Download Free">
            <a:extLst>
              <a:ext uri="{FF2B5EF4-FFF2-40B4-BE49-F238E27FC236}">
                <a16:creationId xmlns:a16="http://schemas.microsoft.com/office/drawing/2014/main" id="{351B9995-7EF3-4174-AFBF-6979BD2F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6" b="99614" l="10000" r="92927">
                        <a14:foregroundMark x1="56707" y1="49614" x2="57317" y2="48263"/>
                        <a14:foregroundMark x1="58659" y1="50193" x2="59390" y2="49228"/>
                        <a14:foregroundMark x1="56098" y1="51737" x2="55732" y2="52124"/>
                        <a14:foregroundMark x1="55976" y1="89189" x2="61098" y2="94788"/>
                        <a14:foregroundMark x1="61098" y1="94788" x2="73780" y2="94208"/>
                        <a14:foregroundMark x1="73780" y1="94208" x2="81463" y2="94208"/>
                        <a14:foregroundMark x1="81463" y1="94208" x2="87317" y2="91120"/>
                        <a14:foregroundMark x1="87317" y1="91120" x2="88049" y2="80502"/>
                        <a14:foregroundMark x1="88049" y1="80502" x2="68902" y2="91120"/>
                        <a14:foregroundMark x1="68902" y1="91120" x2="64146" y2="84170"/>
                        <a14:foregroundMark x1="64146" y1="84170" x2="58780" y2="90154"/>
                        <a14:foregroundMark x1="58780" y1="90154" x2="62927" y2="98456"/>
                        <a14:foregroundMark x1="62927" y1="98456" x2="69268" y2="97297"/>
                        <a14:foregroundMark x1="69268" y1="97297" x2="82805" y2="99228"/>
                        <a14:foregroundMark x1="82805" y1="99228" x2="89146" y2="98263"/>
                        <a14:foregroundMark x1="89146" y1="98263" x2="92683" y2="89189"/>
                        <a14:foregroundMark x1="92683" y1="89189" x2="91341" y2="79730"/>
                        <a14:foregroundMark x1="91341" y1="79730" x2="89878" y2="78378"/>
                        <a14:foregroundMark x1="54634" y1="91506" x2="59634" y2="98649"/>
                        <a14:foregroundMark x1="59634" y1="98649" x2="75854" y2="99614"/>
                        <a14:foregroundMark x1="75854" y1="99614" x2="83049" y2="99614"/>
                        <a14:foregroundMark x1="83049" y1="99614" x2="89390" y2="99614"/>
                        <a14:foregroundMark x1="89390" y1="99614" x2="92927" y2="91699"/>
                        <a14:foregroundMark x1="37927" y1="89768" x2="36829" y2="97104"/>
                        <a14:foregroundMark x1="42683" y1="92857" x2="45366" y2="96332"/>
                        <a14:foregroundMark x1="57805" y1="47297" x2="57195" y2="48263"/>
                        <a14:foregroundMark x1="59268" y1="50386" x2="60000" y2="49228"/>
                        <a14:foregroundMark x1="59512" y1="49421" x2="60244" y2="49421"/>
                        <a14:foregroundMark x1="35244" y1="26641" x2="35854" y2="29344"/>
                        <a14:foregroundMark x1="42683" y1="90927" x2="44756" y2="92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85" y="857853"/>
            <a:ext cx="78105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5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8E4687F-77DA-4BA4-80E8-A99C905F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25400"/>
            <a:ext cx="102489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0D3A-3A9E-45FE-8DF2-A9240EDA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and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6031-5D8F-4068-9F29-4DD430B70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Modernizing our processes</a:t>
            </a:r>
          </a:p>
          <a:p>
            <a:r>
              <a:rPr lang="en-US" dirty="0"/>
              <a:t>Classifying parks and facilities based on their usage</a:t>
            </a:r>
          </a:p>
          <a:p>
            <a:r>
              <a:rPr lang="en-US" dirty="0"/>
              <a:t>Creating check Lists for staff</a:t>
            </a:r>
          </a:p>
          <a:p>
            <a:pPr marL="0" indent="0">
              <a:buNone/>
            </a:pPr>
            <a:r>
              <a:rPr lang="en-US" dirty="0"/>
              <a:t>Schedules for annual maintenance</a:t>
            </a:r>
          </a:p>
          <a:p>
            <a:pPr marL="0" indent="0">
              <a:buNone/>
            </a:pPr>
            <a:r>
              <a:rPr lang="en-US" dirty="0"/>
              <a:t>Reviewed Annually</a:t>
            </a:r>
          </a:p>
        </p:txBody>
      </p:sp>
    </p:spTree>
    <p:extLst>
      <p:ext uri="{BB962C8B-B14F-4D97-AF65-F5344CB8AC3E}">
        <p14:creationId xmlns:p14="http://schemas.microsoft.com/office/powerpoint/2010/main" val="60625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8E4687F-77DA-4BA4-80E8-A99C905F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25400"/>
            <a:ext cx="102489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8E4687F-77DA-4BA4-80E8-A99C905F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25400"/>
            <a:ext cx="102489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F5B1-B348-40BE-A8E0-C269AD4F182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2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Projects 2021 (Updated 10/12/2021)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E4787CF-EF14-45A4-88D3-943EF1BAA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1222"/>
              </p:ext>
            </p:extLst>
          </p:nvPr>
        </p:nvGraphicFramePr>
        <p:xfrm>
          <a:off x="232474" y="1088572"/>
          <a:ext cx="11530900" cy="524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725">
                  <a:extLst>
                    <a:ext uri="{9D8B030D-6E8A-4147-A177-3AD203B41FA5}">
                      <a16:colId xmlns:a16="http://schemas.microsoft.com/office/drawing/2014/main" val="195457648"/>
                    </a:ext>
                  </a:extLst>
                </a:gridCol>
                <a:gridCol w="2882725">
                  <a:extLst>
                    <a:ext uri="{9D8B030D-6E8A-4147-A177-3AD203B41FA5}">
                      <a16:colId xmlns:a16="http://schemas.microsoft.com/office/drawing/2014/main" val="3808222815"/>
                    </a:ext>
                  </a:extLst>
                </a:gridCol>
                <a:gridCol w="2882725">
                  <a:extLst>
                    <a:ext uri="{9D8B030D-6E8A-4147-A177-3AD203B41FA5}">
                      <a16:colId xmlns:a16="http://schemas.microsoft.com/office/drawing/2014/main" val="1023878779"/>
                    </a:ext>
                  </a:extLst>
                </a:gridCol>
                <a:gridCol w="2882725">
                  <a:extLst>
                    <a:ext uri="{9D8B030D-6E8A-4147-A177-3AD203B41FA5}">
                      <a16:colId xmlns:a16="http://schemas.microsoft.com/office/drawing/2014/main" val="718131976"/>
                    </a:ext>
                  </a:extLst>
                </a:gridCol>
              </a:tblGrid>
              <a:tr h="429835">
                <a:tc>
                  <a:txBody>
                    <a:bodyPr/>
                    <a:lstStyle/>
                    <a:p>
                      <a:r>
                        <a:rPr lang="en-US" sz="20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57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Community Center 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$29,340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P&amp;R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937181"/>
                  </a:ext>
                </a:extLst>
              </a:tr>
              <a:tr h="679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Complete Needs Assessment and Create a P&amp;R Strategic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$25,000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P&amp;R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47849"/>
                  </a:ext>
                </a:extLst>
              </a:tr>
              <a:tr h="439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Bike Paths Repair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$22,000.00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Part of Three-Year Plan P&amp;R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2735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r>
                        <a:rPr lang="en-US" sz="2000" dirty="0"/>
                        <a:t>Memorial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$500.00 (Temporary Solution)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Budget Complete Rehab of $60,000 in 2023.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647848"/>
                  </a:ext>
                </a:extLst>
              </a:tr>
              <a:tr h="679732">
                <a:tc>
                  <a:txBody>
                    <a:bodyPr/>
                    <a:lstStyle/>
                    <a:p>
                      <a:r>
                        <a:rPr lang="en-US" sz="2000" dirty="0"/>
                        <a:t>Field Grinding and </a:t>
                      </a:r>
                      <a:r>
                        <a:rPr lang="en-US" sz="2000" dirty="0" err="1"/>
                        <a:t>Turface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1 Field Township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PAA completed 2 fields $12,000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331316"/>
                  </a:ext>
                </a:extLst>
              </a:tr>
              <a:tr h="679732">
                <a:tc>
                  <a:txBody>
                    <a:bodyPr/>
                    <a:lstStyle/>
                    <a:p>
                      <a:r>
                        <a:rPr lang="en-US" sz="2000" dirty="0"/>
                        <a:t>Pool Repairs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Slide Cracks, High Dive, fridge Repair, Slide Pump, Light poles,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31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3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63B81F2-A605-41AF-9577-FBFBA1195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14446"/>
              </p:ext>
            </p:extLst>
          </p:nvPr>
        </p:nvGraphicFramePr>
        <p:xfrm>
          <a:off x="724061" y="1339710"/>
          <a:ext cx="10515600" cy="44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1181406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39346573"/>
                    </a:ext>
                  </a:extLst>
                </a:gridCol>
                <a:gridCol w="1800715">
                  <a:extLst>
                    <a:ext uri="{9D8B030D-6E8A-4147-A177-3AD203B41FA5}">
                      <a16:colId xmlns:a16="http://schemas.microsoft.com/office/drawing/2014/main" val="2041901906"/>
                    </a:ext>
                  </a:extLst>
                </a:gridCol>
                <a:gridCol w="3457085">
                  <a:extLst>
                    <a:ext uri="{9D8B030D-6E8A-4147-A177-3AD203B41FA5}">
                      <a16:colId xmlns:a16="http://schemas.microsoft.com/office/drawing/2014/main" val="255549159"/>
                    </a:ext>
                  </a:extLst>
                </a:gridCol>
              </a:tblGrid>
              <a:tr h="722300">
                <a:tc>
                  <a:txBody>
                    <a:bodyPr/>
                    <a:lstStyle/>
                    <a:p>
                      <a:r>
                        <a:rPr lang="en-US" sz="2000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2929"/>
                  </a:ext>
                </a:extLst>
              </a:tr>
              <a:tr h="722300">
                <a:tc>
                  <a:txBody>
                    <a:bodyPr/>
                    <a:lstStyle/>
                    <a:p>
                      <a:r>
                        <a:rPr lang="en-US" sz="2000" dirty="0"/>
                        <a:t>Community Park Tennis Courts Repair Crack fill and patch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$60,000.00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57669"/>
                  </a:ext>
                </a:extLst>
              </a:tr>
              <a:tr h="722300">
                <a:tc>
                  <a:txBody>
                    <a:bodyPr/>
                    <a:lstStyle/>
                    <a:p>
                      <a:r>
                        <a:rPr lang="en-US" sz="2000" dirty="0"/>
                        <a:t>Woodside Rd. Bike Path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$610,000.00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43082"/>
                  </a:ext>
                </a:extLst>
              </a:tr>
              <a:tr h="722300">
                <a:tc>
                  <a:txBody>
                    <a:bodyPr/>
                    <a:lstStyle/>
                    <a:p>
                      <a:r>
                        <a:rPr lang="en-US" sz="2000" dirty="0"/>
                        <a:t>Memorial Park Project</a:t>
                      </a:r>
                    </a:p>
                    <a:p>
                      <a:r>
                        <a:rPr lang="en-US" sz="2000" dirty="0"/>
                        <a:t>(Tennis and Pickleball)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Started in 2021 </a:t>
                      </a:r>
                    </a:p>
                    <a:p>
                      <a:r>
                        <a:rPr lang="en-US" sz="2000" dirty="0"/>
                        <a:t>complete in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Matching DCNR Grant of $250,000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04204"/>
                  </a:ext>
                </a:extLst>
              </a:tr>
              <a:tr h="722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Bike Paths Repair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Part of Multi-Year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51384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B2EFD0E-DF50-4824-A18B-F4D2797FF4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2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Projects 2022 (Updated 10/12/2021)</a:t>
            </a:r>
          </a:p>
        </p:txBody>
      </p:sp>
    </p:spTree>
    <p:extLst>
      <p:ext uri="{BB962C8B-B14F-4D97-AF65-F5344CB8AC3E}">
        <p14:creationId xmlns:p14="http://schemas.microsoft.com/office/powerpoint/2010/main" val="165963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63B81F2-A605-41AF-9577-FBFBA1195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838"/>
              </p:ext>
            </p:extLst>
          </p:nvPr>
        </p:nvGraphicFramePr>
        <p:xfrm>
          <a:off x="838201" y="1088572"/>
          <a:ext cx="10515601" cy="28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346">
                  <a:extLst>
                    <a:ext uri="{9D8B030D-6E8A-4147-A177-3AD203B41FA5}">
                      <a16:colId xmlns:a16="http://schemas.microsoft.com/office/drawing/2014/main" val="3118140669"/>
                    </a:ext>
                  </a:extLst>
                </a:gridCol>
                <a:gridCol w="2767346">
                  <a:extLst>
                    <a:ext uri="{9D8B030D-6E8A-4147-A177-3AD203B41FA5}">
                      <a16:colId xmlns:a16="http://schemas.microsoft.com/office/drawing/2014/main" val="2039346573"/>
                    </a:ext>
                  </a:extLst>
                </a:gridCol>
                <a:gridCol w="1286823">
                  <a:extLst>
                    <a:ext uri="{9D8B030D-6E8A-4147-A177-3AD203B41FA5}">
                      <a16:colId xmlns:a16="http://schemas.microsoft.com/office/drawing/2014/main" val="2041901906"/>
                    </a:ext>
                  </a:extLst>
                </a:gridCol>
                <a:gridCol w="3694086">
                  <a:extLst>
                    <a:ext uri="{9D8B030D-6E8A-4147-A177-3AD203B41FA5}">
                      <a16:colId xmlns:a16="http://schemas.microsoft.com/office/drawing/2014/main" val="255549159"/>
                    </a:ext>
                  </a:extLst>
                </a:gridCol>
              </a:tblGrid>
              <a:tr h="722300">
                <a:tc>
                  <a:txBody>
                    <a:bodyPr/>
                    <a:lstStyle/>
                    <a:p>
                      <a:r>
                        <a:rPr lang="en-US" sz="2000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2929"/>
                  </a:ext>
                </a:extLst>
              </a:tr>
              <a:tr h="722300">
                <a:tc>
                  <a:txBody>
                    <a:bodyPr/>
                    <a:lstStyle/>
                    <a:p>
                      <a:r>
                        <a:rPr lang="en-US" sz="2000" dirty="0"/>
                        <a:t>2x Fields </a:t>
                      </a:r>
                      <a:r>
                        <a:rPr lang="en-US" sz="2000" dirty="0" err="1"/>
                        <a:t>Caiola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Turface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Improve Drainage (PAA Assist for additional Fields)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57669"/>
                  </a:ext>
                </a:extLst>
              </a:tr>
              <a:tr h="722300">
                <a:tc>
                  <a:txBody>
                    <a:bodyPr/>
                    <a:lstStyle/>
                    <a:p>
                      <a:r>
                        <a:rPr lang="en-US" sz="2000" dirty="0"/>
                        <a:t>Memorial Park East Project (Pavilion)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Waiting on updated cost estimate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Fee in Leu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43082"/>
                  </a:ext>
                </a:extLst>
              </a:tr>
              <a:tr h="722300">
                <a:tc>
                  <a:txBody>
                    <a:bodyPr/>
                    <a:lstStyle/>
                    <a:p>
                      <a:r>
                        <a:rPr lang="en-US" sz="2000" dirty="0"/>
                        <a:t>Community Trail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$780,000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$700.000 TAP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0420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B2EFD0E-DF50-4824-A18B-F4D2797FF41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2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Cont. Projects 2022 (Updated 10/12/2021)</a:t>
            </a:r>
          </a:p>
        </p:txBody>
      </p:sp>
    </p:spTree>
    <p:extLst>
      <p:ext uri="{BB962C8B-B14F-4D97-AF65-F5344CB8AC3E}">
        <p14:creationId xmlns:p14="http://schemas.microsoft.com/office/powerpoint/2010/main" val="125052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8AA3-9120-4FDB-A6C7-60C263B8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2023 Projects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88E33B6-7312-4372-AF15-B471D8DC7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73731"/>
              </p:ext>
            </p:extLst>
          </p:nvPr>
        </p:nvGraphicFramePr>
        <p:xfrm>
          <a:off x="838200" y="1559934"/>
          <a:ext cx="10515600" cy="471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5143585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839464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459786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03755875"/>
                    </a:ext>
                  </a:extLst>
                </a:gridCol>
              </a:tblGrid>
              <a:tr h="649545">
                <a:tc>
                  <a:txBody>
                    <a:bodyPr/>
                    <a:lstStyle/>
                    <a:p>
                      <a:r>
                        <a:rPr lang="en-US" sz="2000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27053"/>
                  </a:ext>
                </a:extLst>
              </a:tr>
              <a:tr h="649545">
                <a:tc>
                  <a:txBody>
                    <a:bodyPr/>
                    <a:lstStyle/>
                    <a:p>
                      <a:r>
                        <a:rPr lang="en-US" sz="2000" dirty="0"/>
                        <a:t>Schuyler Tennis Courts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$50,000-$200,000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28438"/>
                  </a:ext>
                </a:extLst>
              </a:tr>
              <a:tr h="649545">
                <a:tc>
                  <a:txBody>
                    <a:bodyPr/>
                    <a:lstStyle/>
                    <a:p>
                      <a:r>
                        <a:rPr lang="en-US" sz="2000" dirty="0"/>
                        <a:t>Memorial Park (Playground Rubberization)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7-year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898579"/>
                  </a:ext>
                </a:extLst>
              </a:tr>
              <a:tr h="649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Bike Paths Repair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Waiting on updated estimates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Part of Multi-Year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131456"/>
                  </a:ext>
                </a:extLst>
              </a:tr>
              <a:tr h="652116">
                <a:tc>
                  <a:txBody>
                    <a:bodyPr/>
                    <a:lstStyle/>
                    <a:p>
                      <a:r>
                        <a:rPr lang="en-US" sz="2000" dirty="0"/>
                        <a:t>Memorial Park East Project (Playground)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$500,000-1M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645878"/>
                  </a:ext>
                </a:extLst>
              </a:tr>
              <a:tr h="649545">
                <a:tc>
                  <a:txBody>
                    <a:bodyPr/>
                    <a:lstStyle/>
                    <a:p>
                      <a:r>
                        <a:rPr lang="en-US" sz="2000" dirty="0"/>
                        <a:t>Pocket Park Playground Replacement (lifecycle replacement)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Park/Full Update</a:t>
                      </a:r>
                    </a:p>
                    <a:p>
                      <a:r>
                        <a:rPr lang="en-US" sz="2000" dirty="0"/>
                        <a:t>(Heacock)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37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76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8AA3-9120-4FDB-A6C7-60C263B8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 Projected 2023 Projects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88E33B6-7312-4372-AF15-B471D8DC7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02278"/>
              </p:ext>
            </p:extLst>
          </p:nvPr>
        </p:nvGraphicFramePr>
        <p:xfrm>
          <a:off x="838200" y="2084832"/>
          <a:ext cx="10515600" cy="205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5143585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839464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459786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03755875"/>
                    </a:ext>
                  </a:extLst>
                </a:gridCol>
              </a:tblGrid>
              <a:tr h="649545">
                <a:tc>
                  <a:txBody>
                    <a:bodyPr/>
                    <a:lstStyle/>
                    <a:p>
                      <a:r>
                        <a:rPr lang="en-US" sz="2000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27053"/>
                  </a:ext>
                </a:extLst>
              </a:tr>
              <a:tr h="649545">
                <a:tc>
                  <a:txBody>
                    <a:bodyPr/>
                    <a:lstStyle/>
                    <a:p>
                      <a:r>
                        <a:rPr lang="en-US" sz="2000" dirty="0"/>
                        <a:t>ADA upgrades Veterans 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$65,000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ADA Transition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28438"/>
                  </a:ext>
                </a:extLst>
              </a:tr>
              <a:tr h="649545">
                <a:tc>
                  <a:txBody>
                    <a:bodyPr/>
                    <a:lstStyle/>
                    <a:p>
                      <a:r>
                        <a:rPr lang="en-US" sz="2000" dirty="0"/>
                        <a:t>Rehab Macclesfield Park Baseball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$750,000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89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11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3D87-4E21-4BED-87C0-7F69F5F4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Changes for 2021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3C20008-BC2F-4A00-93E6-33FF05B8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482326"/>
              </p:ext>
            </p:extLst>
          </p:nvPr>
        </p:nvGraphicFramePr>
        <p:xfrm>
          <a:off x="838200" y="1188574"/>
          <a:ext cx="10515600" cy="5556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855">
                  <a:extLst>
                    <a:ext uri="{9D8B030D-6E8A-4147-A177-3AD203B41FA5}">
                      <a16:colId xmlns:a16="http://schemas.microsoft.com/office/drawing/2014/main" val="3947772159"/>
                    </a:ext>
                  </a:extLst>
                </a:gridCol>
                <a:gridCol w="1111105">
                  <a:extLst>
                    <a:ext uri="{9D8B030D-6E8A-4147-A177-3AD203B41FA5}">
                      <a16:colId xmlns:a16="http://schemas.microsoft.com/office/drawing/2014/main" val="1646570900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1657301743"/>
                    </a:ext>
                  </a:extLst>
                </a:gridCol>
                <a:gridCol w="5184493">
                  <a:extLst>
                    <a:ext uri="{9D8B030D-6E8A-4147-A177-3AD203B41FA5}">
                      <a16:colId xmlns:a16="http://schemas.microsoft.com/office/drawing/2014/main" val="3628021022"/>
                    </a:ext>
                  </a:extLst>
                </a:gridCol>
              </a:tblGrid>
              <a:tr h="231494">
                <a:tc>
                  <a:txBody>
                    <a:bodyPr/>
                    <a:lstStyle/>
                    <a:p>
                      <a:r>
                        <a:rPr lang="en-US" dirty="0"/>
                        <a:t>Line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624594"/>
                  </a:ext>
                </a:extLst>
              </a:tr>
              <a:tr h="727905">
                <a:tc>
                  <a:txBody>
                    <a:bodyPr/>
                    <a:lstStyle/>
                    <a:p>
                      <a:r>
                        <a:rPr lang="en-US" sz="2000" dirty="0"/>
                        <a:t>Pool membership Fee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Wage increases to compare to market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840915"/>
                  </a:ext>
                </a:extLst>
              </a:tr>
              <a:tr h="727905">
                <a:tc>
                  <a:txBody>
                    <a:bodyPr/>
                    <a:lstStyle/>
                    <a:p>
                      <a:r>
                        <a:rPr lang="en-US" sz="2000" dirty="0"/>
                        <a:t>Summer Camp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Wage increases to compare to market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84713"/>
                  </a:ext>
                </a:extLst>
              </a:tr>
              <a:tr h="513081">
                <a:tc>
                  <a:txBody>
                    <a:bodyPr/>
                    <a:lstStyle/>
                    <a:p>
                      <a:r>
                        <a:rPr lang="en-US" sz="2000" dirty="0"/>
                        <a:t>Swim Team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League Fees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36674"/>
                  </a:ext>
                </a:extLst>
              </a:tr>
              <a:tr h="727905">
                <a:tc>
                  <a:txBody>
                    <a:bodyPr/>
                    <a:lstStyle/>
                    <a:p>
                      <a:r>
                        <a:rPr lang="en-US" sz="2000" dirty="0"/>
                        <a:t> Pool Picnic Pavilion (Members only)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 day during pool open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07799"/>
                  </a:ext>
                </a:extLst>
              </a:tr>
              <a:tr h="513081">
                <a:tc>
                  <a:txBody>
                    <a:bodyPr/>
                    <a:lstStyle/>
                    <a:p>
                      <a:r>
                        <a:rPr lang="en-US" sz="2000" dirty="0"/>
                        <a:t>Swim Lessons First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029192"/>
                  </a:ext>
                </a:extLst>
              </a:tr>
              <a:tr h="513081">
                <a:tc>
                  <a:txBody>
                    <a:bodyPr/>
                    <a:lstStyle/>
                    <a:p>
                      <a:r>
                        <a:rPr lang="en-US" sz="2000" dirty="0"/>
                        <a:t>Swim Lessons (additional Children)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91731"/>
                  </a:ext>
                </a:extLst>
              </a:tr>
              <a:tr h="513081">
                <a:tc>
                  <a:txBody>
                    <a:bodyPr/>
                    <a:lstStyle/>
                    <a:p>
                      <a:r>
                        <a:rPr lang="en-US" sz="2000" dirty="0"/>
                        <a:t>Private Swim Instruction</a:t>
                      </a:r>
                    </a:p>
                    <a:p>
                      <a:r>
                        <a:rPr lang="en-US" sz="2000" dirty="0"/>
                        <a:t>Semi-Private Lesson Up to 3</a:t>
                      </a:r>
                    </a:p>
                    <a:p>
                      <a:r>
                        <a:rPr lang="en-US" sz="2000" dirty="0"/>
                        <a:t>Each additional student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$25</a:t>
                      </a:r>
                    </a:p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$25</a:t>
                      </a:r>
                    </a:p>
                    <a:p>
                      <a:r>
                        <a:rPr lang="en-US" sz="2000" dirty="0"/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½ Hour</a:t>
                      </a:r>
                    </a:p>
                    <a:p>
                      <a:r>
                        <a:rPr lang="en-US" sz="2000" dirty="0"/>
                        <a:t>Semi Private be like levels (Swim test required before first lesson)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6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75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8E4687F-77DA-4BA4-80E8-A99C905F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25400"/>
            <a:ext cx="102489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0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72669</TotalTime>
  <Words>621</Words>
  <Application>Microsoft Office PowerPoint</Application>
  <PresentationFormat>Widescreen</PresentationFormat>
  <Paragraphs>183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Tw Cen MT</vt:lpstr>
      <vt:lpstr>Tw Cen MT Condensed</vt:lpstr>
      <vt:lpstr>Wingdings 3</vt:lpstr>
      <vt:lpstr>Integral</vt:lpstr>
      <vt:lpstr>Community Day Date Proposal</vt:lpstr>
      <vt:lpstr>PowerPoint Presentation</vt:lpstr>
      <vt:lpstr>PowerPoint Presentation</vt:lpstr>
      <vt:lpstr>PowerPoint Presentation</vt:lpstr>
      <vt:lpstr>PowerPoint Presentation</vt:lpstr>
      <vt:lpstr>Projected 2023 Projects</vt:lpstr>
      <vt:lpstr>Cont. Projected 2023 Projects</vt:lpstr>
      <vt:lpstr>Fee Changes for 2021 </vt:lpstr>
      <vt:lpstr>PowerPoint Presentation</vt:lpstr>
      <vt:lpstr>Naming Policy</vt:lpstr>
      <vt:lpstr>Project UPDATES</vt:lpstr>
      <vt:lpstr>PowerPoint Presentation</vt:lpstr>
      <vt:lpstr>Zero Waste – Baseline</vt:lpstr>
      <vt:lpstr>Zero Waste – Where we need to be</vt:lpstr>
      <vt:lpstr>Zero Waste – Getting Started</vt:lpstr>
      <vt:lpstr>Zero Waste Education</vt:lpstr>
      <vt:lpstr>Barriers</vt:lpstr>
      <vt:lpstr>PowerPoint Presentation</vt:lpstr>
      <vt:lpstr>Maintenance and Operations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Tierney</dc:creator>
  <cp:lastModifiedBy>Monica Tierney</cp:lastModifiedBy>
  <cp:revision>43</cp:revision>
  <cp:lastPrinted>2021-10-12T16:37:19Z</cp:lastPrinted>
  <dcterms:created xsi:type="dcterms:W3CDTF">2020-07-29T15:16:45Z</dcterms:created>
  <dcterms:modified xsi:type="dcterms:W3CDTF">2021-10-15T11:58:54Z</dcterms:modified>
</cp:coreProperties>
</file>